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64" r:id="rId5"/>
    <p:sldId id="260" r:id="rId6"/>
    <p:sldId id="261" r:id="rId7"/>
    <p:sldId id="265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1243" autoAdjust="0"/>
  </p:normalViewPr>
  <p:slideViewPr>
    <p:cSldViewPr snapToGrid="0">
      <p:cViewPr varScale="1">
        <p:scale>
          <a:sx n="94" d="100"/>
          <a:sy n="94" d="100"/>
        </p:scale>
        <p:origin x="12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48287784-0D67-4CAD-A8B4-CAA9DC67EE5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44030B57-DF3B-43DB-8480-76C7A5E1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6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BD610FAB-BBB0-47B9-AF06-62F86A9CF30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5"/>
            <a:ext cx="5607050" cy="366077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F0599A9B-EC95-47AA-978F-449646B63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9A9B-EC95-47AA-978F-449646B63A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4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/>
              <a:t>Development Services – 4 divisions</a:t>
            </a:r>
          </a:p>
          <a:p>
            <a:r>
              <a:rPr lang="en-US" sz="1500" dirty="0"/>
              <a:t>Building </a:t>
            </a:r>
          </a:p>
          <a:p>
            <a:r>
              <a:rPr lang="en-US" sz="1500" dirty="0"/>
              <a:t>Code Enforcement (part of building)</a:t>
            </a:r>
          </a:p>
          <a:p>
            <a:r>
              <a:rPr lang="en-US" sz="1500" dirty="0"/>
              <a:t>Planning </a:t>
            </a:r>
          </a:p>
          <a:p>
            <a:r>
              <a:rPr lang="en-US" sz="1500" dirty="0"/>
              <a:t>Engineering</a:t>
            </a:r>
          </a:p>
          <a:p>
            <a:endParaRPr lang="en-US" sz="1500" dirty="0"/>
          </a:p>
          <a:p>
            <a:r>
              <a:rPr lang="en-US" sz="1500" dirty="0"/>
              <a:t>Current staff of </a:t>
            </a:r>
            <a:r>
              <a:rPr lang="en-US" sz="1500" dirty="0" smtClean="0"/>
              <a:t>33, with several </a:t>
            </a:r>
            <a:r>
              <a:rPr lang="en-US" sz="1500" dirty="0"/>
              <a:t>open </a:t>
            </a:r>
            <a:r>
              <a:rPr lang="en-US" sz="1500" dirty="0" smtClean="0"/>
              <a:t>positions and new positions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9A9B-EC95-47AA-978F-449646B63A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88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9A9B-EC95-47AA-978F-449646B63A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2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9A9B-EC95-47AA-978F-449646B63A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2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No major changes in Planning &amp; Engineering</a:t>
            </a:r>
          </a:p>
          <a:p>
            <a:endParaRPr lang="en-US" sz="1300" dirty="0"/>
          </a:p>
          <a:p>
            <a:r>
              <a:rPr lang="en-US" sz="1300" dirty="0"/>
              <a:t>We made cuts to our operating expenses over the past two years, mainly in non-personnel items, such as consultant fees</a:t>
            </a:r>
          </a:p>
          <a:p>
            <a:endParaRPr lang="en-US" sz="1300" dirty="0"/>
          </a:p>
          <a:p>
            <a:r>
              <a:rPr lang="en-US" sz="1300" dirty="0"/>
              <a:t>Priority to fill the Director and Senior Planner positions – we have been very close twice now, but will keep searching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9A9B-EC95-47AA-978F-449646B63A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29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 smtClean="0"/>
              <a:t>New </a:t>
            </a:r>
            <a:r>
              <a:rPr lang="en-US" sz="1300" dirty="0"/>
              <a:t>positions in building: </a:t>
            </a:r>
          </a:p>
          <a:p>
            <a:r>
              <a:rPr lang="en-US" sz="1300" dirty="0"/>
              <a:t>Commercial Building Inspector (currently have contract employee)</a:t>
            </a:r>
          </a:p>
          <a:p>
            <a:r>
              <a:rPr lang="en-US" sz="1300" dirty="0"/>
              <a:t>Fire Inspector – will help improve permit review time</a:t>
            </a:r>
          </a:p>
          <a:p>
            <a:r>
              <a:rPr lang="en-US" sz="1300" dirty="0"/>
              <a:t>Compliance Officer – review PUDs, quality control, proactive field reviews</a:t>
            </a:r>
          </a:p>
          <a:p>
            <a:r>
              <a:rPr lang="en-US" sz="1300" dirty="0"/>
              <a:t>Permitting Engineer – will help improve permit review time, create time for attention to city projects (stormwater, sidewalks, etc.)</a:t>
            </a:r>
          </a:p>
          <a:p>
            <a:endParaRPr lang="en-US" sz="1300" dirty="0" smtClean="0"/>
          </a:p>
          <a:p>
            <a:r>
              <a:rPr lang="en-US" sz="1300" dirty="0" smtClean="0"/>
              <a:t>Also increasing “Other Professional Services” to provide funds for contract employees / consultants</a:t>
            </a:r>
            <a:r>
              <a:rPr lang="en-US" sz="1300" baseline="0" dirty="0" smtClean="0"/>
              <a:t> for plan reviews, inspections, EnerGov services</a:t>
            </a:r>
          </a:p>
          <a:p>
            <a:endParaRPr lang="en-US" sz="1300" dirty="0" smtClean="0"/>
          </a:p>
          <a:p>
            <a:r>
              <a:rPr lang="en-US" sz="1300" dirty="0" smtClean="0"/>
              <a:t>Three new Code</a:t>
            </a:r>
            <a:r>
              <a:rPr lang="en-US" sz="1300" baseline="0" dirty="0" smtClean="0"/>
              <a:t> Enforcement Positions funded for the full year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9A9B-EC95-47AA-978F-449646B63A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85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9A9B-EC95-47AA-978F-449646B63A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1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Budget Workshop</a:t>
            </a:r>
          </a:p>
          <a:p>
            <a:r>
              <a:rPr lang="en-US" sz="2400" dirty="0" smtClean="0"/>
              <a:t> August 19, 2021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29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2" y="107092"/>
            <a:ext cx="8596668" cy="820421"/>
          </a:xfrm>
        </p:spPr>
        <p:txBody>
          <a:bodyPr/>
          <a:lstStyle/>
          <a:p>
            <a:r>
              <a:rPr lang="en-US" dirty="0" smtClean="0"/>
              <a:t>Development Services</a:t>
            </a:r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2292357" y="1143990"/>
            <a:ext cx="6202628" cy="5815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Consists of:</a:t>
            </a:r>
          </a:p>
          <a:p>
            <a:pPr marL="0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dirty="0" smtClean="0"/>
          </a:p>
          <a:p>
            <a:pPr marL="557784" lvl="1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Building &amp; Inspections (17)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Commercial and residential building inspections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Plan and permit reviews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Business tax receipts</a:t>
            </a:r>
          </a:p>
          <a:p>
            <a:pPr marL="475488" lvl="2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dirty="0" smtClean="0"/>
          </a:p>
          <a:p>
            <a:pPr marL="557784" lvl="1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Code Enforcement (</a:t>
            </a:r>
            <a:r>
              <a:rPr lang="en-US" dirty="0"/>
              <a:t>7</a:t>
            </a:r>
            <a:r>
              <a:rPr lang="en-US" dirty="0" smtClean="0"/>
              <a:t>)</a:t>
            </a:r>
            <a:endParaRPr lang="en-US" dirty="0"/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Added three new positions in 2021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Investigate possible violations / pursue corrective actions</a:t>
            </a:r>
            <a:endParaRPr lang="en-US" dirty="0"/>
          </a:p>
          <a:p>
            <a:pPr marL="475488" lvl="2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dirty="0" smtClean="0"/>
          </a:p>
          <a:p>
            <a:pPr marL="557784" lvl="1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Planning (4)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Current plan reviews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Comprehensive planning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Board and committee support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Building support</a:t>
            </a:r>
          </a:p>
          <a:p>
            <a:pPr marL="475488" lvl="2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dirty="0" smtClean="0"/>
          </a:p>
          <a:p>
            <a:pPr marL="557784" lvl="1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Engineering (5)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Current plan reviews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Inspections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Capital project management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Infrastructure planning</a:t>
            </a:r>
          </a:p>
          <a:p>
            <a:pPr marL="740664" lvl="2" indent="-265176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Building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44" y="232053"/>
            <a:ext cx="9226378" cy="980303"/>
          </a:xfrm>
        </p:spPr>
        <p:txBody>
          <a:bodyPr>
            <a:normAutofit/>
          </a:bodyPr>
          <a:lstStyle/>
          <a:p>
            <a:r>
              <a:rPr lang="en-US" dirty="0" smtClean="0"/>
              <a:t>Recent Accomplishments </a:t>
            </a:r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854282" y="1632031"/>
            <a:ext cx="8683258" cy="4606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Improved building inspection and permitting staff licensing and certifications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Won FPZA “Sustainability Award” for the Turnbull Creek Land Preservation Program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Improved FEMA Community Rating to a “5” (best in County)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Updated the CCSL regulations and process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Updated floodplain ordinance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Updated impact fee ordinance and adopted new impact </a:t>
            </a:r>
            <a:r>
              <a:rPr lang="en-US" sz="2000" dirty="0" smtClean="0"/>
              <a:t>fees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Completed Sea Star property acquisition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Implemented Flagler Avenue area truck route and loading zones</a:t>
            </a:r>
          </a:p>
        </p:txBody>
      </p:sp>
    </p:spTree>
    <p:extLst>
      <p:ext uri="{BB962C8B-B14F-4D97-AF65-F5344CB8AC3E}">
        <p14:creationId xmlns:p14="http://schemas.microsoft.com/office/powerpoint/2010/main" val="34359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6378" cy="980303"/>
          </a:xfrm>
        </p:spPr>
        <p:txBody>
          <a:bodyPr>
            <a:normAutofit/>
          </a:bodyPr>
          <a:lstStyle/>
          <a:p>
            <a:r>
              <a:rPr lang="en-US" dirty="0" smtClean="0"/>
              <a:t>Current Priorities </a:t>
            </a:r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43580" y="1292377"/>
            <a:ext cx="11391733" cy="5149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Complete office move </a:t>
            </a:r>
            <a:r>
              <a:rPr lang="en-US" sz="2000" dirty="0" smtClean="0"/>
              <a:t>and setup at </a:t>
            </a:r>
            <a:r>
              <a:rPr lang="en-US" sz="2000" dirty="0"/>
              <a:t>City Hall Annex </a:t>
            </a:r>
            <a:endParaRPr lang="en-US" sz="2000" dirty="0" smtClean="0"/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Energov </a:t>
            </a:r>
            <a:r>
              <a:rPr lang="en-US" sz="2000" dirty="0"/>
              <a:t>software system </a:t>
            </a:r>
            <a:r>
              <a:rPr lang="en-US" sz="2000" dirty="0" smtClean="0"/>
              <a:t>– resolve issues, complete training, optimize 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Improve speed and consistency of the building permit process</a:t>
            </a:r>
          </a:p>
          <a:p>
            <a:pPr marL="665226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800" dirty="0" smtClean="0"/>
              <a:t>Additional staff</a:t>
            </a:r>
          </a:p>
          <a:p>
            <a:pPr marL="665226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800" dirty="0" smtClean="0"/>
              <a:t>Streamline processes</a:t>
            </a:r>
          </a:p>
          <a:p>
            <a:pPr marL="665226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800" dirty="0" smtClean="0"/>
              <a:t>Training / Experience with new software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Improve staff qualifications through training, licensing, and certifications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Improve customer service and communications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Implement priority directives from the 2020 Strategic Plan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Update Land Development Regulations (parking, landscaping, tree protection, land uses, etc.)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Implement historic preservation initiatives </a:t>
            </a:r>
          </a:p>
        </p:txBody>
      </p:sp>
    </p:spTree>
    <p:extLst>
      <p:ext uri="{BB962C8B-B14F-4D97-AF65-F5344CB8AC3E}">
        <p14:creationId xmlns:p14="http://schemas.microsoft.com/office/powerpoint/2010/main" val="23082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44" y="232053"/>
            <a:ext cx="9226378" cy="9803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Planning &amp; Engineering – Budget Overview</a:t>
            </a:r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884940" y="1736552"/>
            <a:ext cx="9876699" cy="433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FY 20-21 Budget: $1,015,940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900" dirty="0" smtClean="0"/>
              <a:t>All personnel + operating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900" dirty="0" smtClean="0"/>
              <a:t>Used 69% through 8/9/21</a:t>
            </a:r>
          </a:p>
          <a:p>
            <a:pPr marL="292608" lvl="1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000" dirty="0" smtClean="0"/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/>
              <a:t>FY </a:t>
            </a:r>
            <a:r>
              <a:rPr lang="en-US" sz="2000" dirty="0" smtClean="0"/>
              <a:t>21-22 Proposed Budget</a:t>
            </a:r>
            <a:r>
              <a:rPr lang="en-US" sz="2000" dirty="0"/>
              <a:t>: </a:t>
            </a:r>
            <a:r>
              <a:rPr lang="en-US" sz="2000" dirty="0" smtClean="0"/>
              <a:t>$1,047,920</a:t>
            </a:r>
          </a:p>
          <a:p>
            <a:pPr marL="665226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900" dirty="0" smtClean="0"/>
              <a:t>No major changes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000" dirty="0" smtClean="0"/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Reduced general fund operating expenses 25% in FY 20-21 and 15% in FY 19-20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000" dirty="0" smtClean="0"/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Fill vacant positions</a:t>
            </a:r>
          </a:p>
          <a:p>
            <a:pPr marL="665226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900" dirty="0" smtClean="0"/>
              <a:t>Director of Development Services</a:t>
            </a:r>
          </a:p>
          <a:p>
            <a:pPr marL="665226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900" dirty="0" smtClean="0"/>
              <a:t>Senior Planner</a:t>
            </a:r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endParaRPr lang="en-US" dirty="0"/>
          </a:p>
          <a:p>
            <a:pPr marL="157734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endParaRPr lang="en-US" dirty="0" smtClean="0"/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29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44" y="232053"/>
            <a:ext cx="9226378" cy="9803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&amp; Inspections – Budget Overview</a:t>
            </a:r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502975" y="1597306"/>
            <a:ext cx="10124385" cy="51692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100" dirty="0" smtClean="0"/>
              <a:t>FY 20-21 Total Budget: $3,356,803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100" dirty="0" smtClean="0"/>
              <a:t>Building: $3,064,922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100" dirty="0" smtClean="0"/>
              <a:t>Code Enforcement: $291,881</a:t>
            </a:r>
          </a:p>
          <a:p>
            <a:pPr marL="292608" lvl="1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100" dirty="0" smtClean="0"/>
          </a:p>
          <a:p>
            <a:pPr marL="265176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100" dirty="0"/>
              <a:t>FY </a:t>
            </a:r>
            <a:r>
              <a:rPr lang="en-US" sz="2100" dirty="0" smtClean="0"/>
              <a:t>21-22 Proposed Budget</a:t>
            </a:r>
            <a:r>
              <a:rPr lang="en-US" sz="2100" dirty="0"/>
              <a:t>: </a:t>
            </a:r>
            <a:r>
              <a:rPr lang="en-US" sz="2100" dirty="0" smtClean="0"/>
              <a:t>$4,298,360</a:t>
            </a:r>
            <a:endParaRPr lang="en-US" sz="2100" dirty="0"/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100" dirty="0" smtClean="0"/>
              <a:t>Building: $3,798,454</a:t>
            </a:r>
          </a:p>
          <a:p>
            <a:pPr marL="957834" lvl="2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New positions:</a:t>
            </a:r>
          </a:p>
          <a:p>
            <a:pPr marL="1415034" lvl="3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Commercial Building Inspector</a:t>
            </a:r>
          </a:p>
          <a:p>
            <a:pPr marL="1415034" lvl="3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Fire Inspector</a:t>
            </a:r>
          </a:p>
          <a:p>
            <a:pPr marL="1415034" lvl="3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Compliance Officer</a:t>
            </a:r>
          </a:p>
          <a:p>
            <a:pPr marL="1415034" lvl="3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Permitting Engineer</a:t>
            </a:r>
            <a:endParaRPr lang="en-US" sz="2000" dirty="0"/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100" dirty="0" smtClean="0"/>
              <a:t>Code Enforcement: $499,906</a:t>
            </a:r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2100" dirty="0" smtClean="0"/>
              <a:t>Continue Permit </a:t>
            </a:r>
            <a:r>
              <a:rPr lang="en-US" sz="2100" dirty="0"/>
              <a:t>F</a:t>
            </a:r>
            <a:r>
              <a:rPr lang="en-US" sz="2100" dirty="0" smtClean="0"/>
              <a:t>ee </a:t>
            </a:r>
            <a:r>
              <a:rPr lang="en-US" sz="2100" dirty="0"/>
              <a:t>R</a:t>
            </a:r>
            <a:r>
              <a:rPr lang="en-US" sz="2100" dirty="0" smtClean="0"/>
              <a:t>eduction Program </a:t>
            </a:r>
            <a:endParaRPr lang="en-US" sz="2100" dirty="0"/>
          </a:p>
          <a:p>
            <a:pPr marL="157734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endParaRPr lang="en-US" dirty="0" smtClean="0"/>
          </a:p>
          <a:p>
            <a:pPr marL="557784" lvl="1" indent="-265176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13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49341" y="2985763"/>
            <a:ext cx="9226378" cy="98030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437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28390</TotalTime>
  <Words>525</Words>
  <Application>Microsoft Office PowerPoint</Application>
  <PresentationFormat>Widescreen</PresentationFormat>
  <Paragraphs>105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</vt:lpstr>
      <vt:lpstr>Development Services</vt:lpstr>
      <vt:lpstr>Development Services</vt:lpstr>
      <vt:lpstr>Recent Accomplishments </vt:lpstr>
      <vt:lpstr>Current Priorities </vt:lpstr>
      <vt:lpstr>Planning &amp; Engineering – Budget Overview</vt:lpstr>
      <vt:lpstr>Building &amp; Inspections – Budget Overview</vt:lpstr>
      <vt:lpstr>PowerPoint Presentation</vt:lpstr>
    </vt:vector>
  </TitlesOfParts>
  <Company>City of New Smryna Beach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Eckroth, Natalia</dc:creator>
  <cp:lastModifiedBy>Fields, Brian</cp:lastModifiedBy>
  <cp:revision>106</cp:revision>
  <cp:lastPrinted>2021-03-23T14:22:48Z</cp:lastPrinted>
  <dcterms:created xsi:type="dcterms:W3CDTF">2020-07-10T15:17:52Z</dcterms:created>
  <dcterms:modified xsi:type="dcterms:W3CDTF">2021-08-19T12:13:00Z</dcterms:modified>
</cp:coreProperties>
</file>