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63" r:id="rId4"/>
    <p:sldId id="264" r:id="rId5"/>
    <p:sldId id="260" r:id="rId6"/>
    <p:sldId id="261" r:id="rId7"/>
    <p:sldId id="265" r:id="rId8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14" autoAdjust="0"/>
    <p:restoredTop sz="81243" autoAdjust="0"/>
  </p:normalViewPr>
  <p:slideViewPr>
    <p:cSldViewPr snapToGrid="0">
      <p:cViewPr varScale="1">
        <p:scale>
          <a:sx n="94" d="100"/>
          <a:sy n="94" d="100"/>
        </p:scale>
        <p:origin x="123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38475" cy="466725"/>
          </a:xfrm>
          <a:prstGeom prst="rect">
            <a:avLst/>
          </a:prstGeom>
        </p:spPr>
        <p:txBody>
          <a:bodyPr vert="horz" lIns="91427" tIns="45713" rIns="91427" bIns="4571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9" y="1"/>
            <a:ext cx="3038475" cy="466725"/>
          </a:xfrm>
          <a:prstGeom prst="rect">
            <a:avLst/>
          </a:prstGeom>
        </p:spPr>
        <p:txBody>
          <a:bodyPr vert="horz" lIns="91427" tIns="45713" rIns="91427" bIns="45713" rtlCol="0"/>
          <a:lstStyle>
            <a:lvl1pPr algn="r">
              <a:defRPr sz="1200"/>
            </a:lvl1pPr>
          </a:lstStyle>
          <a:p>
            <a:fld id="{48287784-0D67-4CAD-A8B4-CAA9DC67EE5C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6"/>
            <a:ext cx="3038475" cy="466725"/>
          </a:xfrm>
          <a:prstGeom prst="rect">
            <a:avLst/>
          </a:prstGeom>
        </p:spPr>
        <p:txBody>
          <a:bodyPr vert="horz" lIns="91427" tIns="45713" rIns="91427" bIns="4571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9" y="8829676"/>
            <a:ext cx="3038475" cy="466725"/>
          </a:xfrm>
          <a:prstGeom prst="rect">
            <a:avLst/>
          </a:prstGeom>
        </p:spPr>
        <p:txBody>
          <a:bodyPr vert="horz" lIns="91427" tIns="45713" rIns="91427" bIns="45713" rtlCol="0" anchor="b"/>
          <a:lstStyle>
            <a:lvl1pPr algn="r">
              <a:defRPr sz="1200"/>
            </a:lvl1pPr>
          </a:lstStyle>
          <a:p>
            <a:fld id="{44030B57-DF3B-43DB-8480-76C7A5E11C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10161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38475" cy="466725"/>
          </a:xfrm>
          <a:prstGeom prst="rect">
            <a:avLst/>
          </a:prstGeom>
        </p:spPr>
        <p:txBody>
          <a:bodyPr vert="horz" lIns="91427" tIns="45713" rIns="91427" bIns="4571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9" y="1"/>
            <a:ext cx="3038475" cy="466725"/>
          </a:xfrm>
          <a:prstGeom prst="rect">
            <a:avLst/>
          </a:prstGeom>
        </p:spPr>
        <p:txBody>
          <a:bodyPr vert="horz" lIns="91427" tIns="45713" rIns="91427" bIns="45713" rtlCol="0"/>
          <a:lstStyle>
            <a:lvl1pPr algn="r">
              <a:defRPr sz="1200"/>
            </a:lvl1pPr>
          </a:lstStyle>
          <a:p>
            <a:fld id="{BD610FAB-BBB0-47B9-AF06-62F86A9CF308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7" tIns="45713" rIns="91427" bIns="4571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6" y="4473575"/>
            <a:ext cx="5607050" cy="3660775"/>
          </a:xfrm>
          <a:prstGeom prst="rect">
            <a:avLst/>
          </a:prstGeom>
        </p:spPr>
        <p:txBody>
          <a:bodyPr vert="horz" lIns="91427" tIns="45713" rIns="91427" bIns="45713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676"/>
            <a:ext cx="3038475" cy="466725"/>
          </a:xfrm>
          <a:prstGeom prst="rect">
            <a:avLst/>
          </a:prstGeom>
        </p:spPr>
        <p:txBody>
          <a:bodyPr vert="horz" lIns="91427" tIns="45713" rIns="91427" bIns="4571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9" y="8829676"/>
            <a:ext cx="3038475" cy="466725"/>
          </a:xfrm>
          <a:prstGeom prst="rect">
            <a:avLst/>
          </a:prstGeom>
        </p:spPr>
        <p:txBody>
          <a:bodyPr vert="horz" lIns="91427" tIns="45713" rIns="91427" bIns="45713" rtlCol="0" anchor="b"/>
          <a:lstStyle>
            <a:lvl1pPr algn="r">
              <a:defRPr sz="1200"/>
            </a:lvl1pPr>
          </a:lstStyle>
          <a:p>
            <a:fld id="{F0599A9B-EC95-47AA-978F-449646B63A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4003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599A9B-EC95-47AA-978F-449646B63AE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1424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500" dirty="0"/>
              <a:t>Development Services – 4 divisions</a:t>
            </a:r>
          </a:p>
          <a:p>
            <a:r>
              <a:rPr lang="en-US" sz="1500" dirty="0"/>
              <a:t>Building </a:t>
            </a:r>
          </a:p>
          <a:p>
            <a:r>
              <a:rPr lang="en-US" sz="1500" dirty="0"/>
              <a:t>Code Enforcement (part of building)</a:t>
            </a:r>
          </a:p>
          <a:p>
            <a:r>
              <a:rPr lang="en-US" sz="1500" dirty="0"/>
              <a:t>Planning </a:t>
            </a:r>
          </a:p>
          <a:p>
            <a:r>
              <a:rPr lang="en-US" sz="1500" dirty="0"/>
              <a:t>Engineering</a:t>
            </a:r>
          </a:p>
          <a:p>
            <a:endParaRPr lang="en-US" sz="1500" dirty="0"/>
          </a:p>
          <a:p>
            <a:r>
              <a:rPr lang="en-US" sz="1500" dirty="0"/>
              <a:t>Current staff of </a:t>
            </a:r>
            <a:r>
              <a:rPr lang="en-US" sz="1500" dirty="0" smtClean="0"/>
              <a:t>33, with several </a:t>
            </a:r>
            <a:r>
              <a:rPr lang="en-US" sz="1500" dirty="0"/>
              <a:t>open </a:t>
            </a:r>
            <a:r>
              <a:rPr lang="en-US" sz="1500" dirty="0" smtClean="0"/>
              <a:t>positions and new positions</a:t>
            </a:r>
            <a:endParaRPr lang="en-US" sz="15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599A9B-EC95-47AA-978F-449646B63AE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3887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3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599A9B-EC95-47AA-978F-449646B63AE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8257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3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599A9B-EC95-47AA-978F-449646B63AE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392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300" dirty="0"/>
              <a:t>No major changes in Planning &amp; Engineering</a:t>
            </a:r>
          </a:p>
          <a:p>
            <a:endParaRPr lang="en-US" sz="1300" dirty="0"/>
          </a:p>
          <a:p>
            <a:r>
              <a:rPr lang="en-US" sz="1300" dirty="0"/>
              <a:t>We made cuts to our operating expenses over the past two years, mainly in non-personnel items, such as consultant fees</a:t>
            </a:r>
          </a:p>
          <a:p>
            <a:endParaRPr lang="en-US" sz="1300" dirty="0"/>
          </a:p>
          <a:p>
            <a:r>
              <a:rPr lang="en-US" sz="1300" dirty="0"/>
              <a:t>Priority to fill the Director and Senior Planner positions – we have been very close twice now, but will keep searching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599A9B-EC95-47AA-978F-449646B63AE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12920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300" dirty="0" smtClean="0"/>
              <a:t>New </a:t>
            </a:r>
            <a:r>
              <a:rPr lang="en-US" sz="1300" dirty="0"/>
              <a:t>positions in building: </a:t>
            </a:r>
          </a:p>
          <a:p>
            <a:r>
              <a:rPr lang="en-US" sz="1300" dirty="0"/>
              <a:t>Commercial Building Inspector (currently have contract employee)</a:t>
            </a:r>
          </a:p>
          <a:p>
            <a:r>
              <a:rPr lang="en-US" sz="1300" dirty="0"/>
              <a:t>Fire Inspector – will help improve permit review time</a:t>
            </a:r>
          </a:p>
          <a:p>
            <a:r>
              <a:rPr lang="en-US" sz="1300" dirty="0"/>
              <a:t>Compliance Officer – review PUDs, quality control, proactive field reviews</a:t>
            </a:r>
          </a:p>
          <a:p>
            <a:r>
              <a:rPr lang="en-US" sz="1300" dirty="0"/>
              <a:t>Permitting Engineer – will help improve permit review time, create time for attention to city projects (stormwater, sidewalks, etc.)</a:t>
            </a:r>
          </a:p>
          <a:p>
            <a:endParaRPr lang="en-US" sz="1300" dirty="0" smtClean="0"/>
          </a:p>
          <a:p>
            <a:r>
              <a:rPr lang="en-US" sz="1300" dirty="0" smtClean="0"/>
              <a:t>Also increasing “Other Professional Services” to provide funds for contract employees / consultants</a:t>
            </a:r>
            <a:r>
              <a:rPr lang="en-US" sz="1300" baseline="0" dirty="0" smtClean="0"/>
              <a:t> for plan reviews, inspections, EnerGov services</a:t>
            </a:r>
          </a:p>
          <a:p>
            <a:endParaRPr lang="en-US" sz="1300" dirty="0" smtClean="0"/>
          </a:p>
          <a:p>
            <a:r>
              <a:rPr lang="en-US" sz="1300" dirty="0" smtClean="0"/>
              <a:t>Three new Code</a:t>
            </a:r>
            <a:r>
              <a:rPr lang="en-US" sz="1300" baseline="0" dirty="0" smtClean="0"/>
              <a:t> Enforcement Positions funded for the full year</a:t>
            </a:r>
            <a:endParaRPr lang="en-US" sz="13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599A9B-EC95-47AA-978F-449646B63AE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2856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599A9B-EC95-47AA-978F-449646B63AE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5119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8/19/2021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8/19/2021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8/19/2021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8/19/2021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8/19/2021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Development Services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Budget Workshop</a:t>
            </a:r>
          </a:p>
          <a:p>
            <a:r>
              <a:rPr lang="en-US" sz="2400" dirty="0" smtClean="0"/>
              <a:t> August 19, 2021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702946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82" y="107092"/>
            <a:ext cx="8596668" cy="820421"/>
          </a:xfrm>
        </p:spPr>
        <p:txBody>
          <a:bodyPr/>
          <a:lstStyle/>
          <a:p>
            <a:r>
              <a:rPr lang="en-US" dirty="0" smtClean="0"/>
              <a:t>Development Services</a:t>
            </a:r>
            <a:endParaRPr lang="en-US" dirty="0"/>
          </a:p>
        </p:txBody>
      </p:sp>
      <p:sp>
        <p:nvSpPr>
          <p:cNvPr id="4" name="Text Placeholder 3"/>
          <p:cNvSpPr txBox="1">
            <a:spLocks/>
          </p:cNvSpPr>
          <p:nvPr/>
        </p:nvSpPr>
        <p:spPr>
          <a:xfrm>
            <a:off x="2292357" y="1143990"/>
            <a:ext cx="6202628" cy="58151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5176" indent="-265176">
              <a:spcBef>
                <a:spcPts val="0"/>
              </a:spcBef>
              <a:buClr>
                <a:schemeClr val="accent1">
                  <a:lumMod val="75000"/>
                </a:schemeClr>
              </a:buClr>
              <a:buFont typeface="Wingdings" pitchFamily="2" charset="2"/>
              <a:buChar char="q"/>
              <a:defRPr/>
            </a:pPr>
            <a:r>
              <a:rPr lang="en-US" dirty="0" smtClean="0"/>
              <a:t>Consists of:</a:t>
            </a:r>
          </a:p>
          <a:p>
            <a:pPr marL="0" indent="0">
              <a:spcBef>
                <a:spcPts val="0"/>
              </a:spcBef>
              <a:buClr>
                <a:schemeClr val="accent1">
                  <a:lumMod val="75000"/>
                </a:schemeClr>
              </a:buClr>
              <a:buNone/>
              <a:defRPr/>
            </a:pPr>
            <a:endParaRPr lang="en-US" dirty="0" smtClean="0"/>
          </a:p>
          <a:p>
            <a:pPr marL="557784" lvl="1" indent="-265176">
              <a:spcBef>
                <a:spcPts val="0"/>
              </a:spcBef>
              <a:buClr>
                <a:schemeClr val="accent1">
                  <a:lumMod val="75000"/>
                </a:schemeClr>
              </a:buClr>
              <a:buFont typeface="Wingdings" pitchFamily="2" charset="2"/>
              <a:buChar char="q"/>
              <a:defRPr/>
            </a:pPr>
            <a:r>
              <a:rPr lang="en-US" dirty="0" smtClean="0"/>
              <a:t>Building &amp; Inspections (17)</a:t>
            </a:r>
          </a:p>
          <a:p>
            <a:pPr marL="740664" lvl="2" indent="-265176">
              <a:spcBef>
                <a:spcPts val="0"/>
              </a:spcBef>
              <a:buClr>
                <a:schemeClr val="accent1">
                  <a:lumMod val="75000"/>
                </a:schemeClr>
              </a:buClr>
              <a:buFont typeface="Wingdings" pitchFamily="2" charset="2"/>
              <a:buChar char="q"/>
              <a:defRPr/>
            </a:pPr>
            <a:r>
              <a:rPr lang="en-US" dirty="0" smtClean="0"/>
              <a:t>Commercial and residential building inspections</a:t>
            </a:r>
          </a:p>
          <a:p>
            <a:pPr marL="740664" lvl="2" indent="-265176">
              <a:spcBef>
                <a:spcPts val="0"/>
              </a:spcBef>
              <a:buClr>
                <a:schemeClr val="accent1">
                  <a:lumMod val="75000"/>
                </a:schemeClr>
              </a:buClr>
              <a:buFont typeface="Wingdings" pitchFamily="2" charset="2"/>
              <a:buChar char="q"/>
              <a:defRPr/>
            </a:pPr>
            <a:r>
              <a:rPr lang="en-US" dirty="0" smtClean="0"/>
              <a:t>Plan and permit reviews</a:t>
            </a:r>
          </a:p>
          <a:p>
            <a:pPr marL="740664" lvl="2" indent="-265176">
              <a:spcBef>
                <a:spcPts val="0"/>
              </a:spcBef>
              <a:buClr>
                <a:schemeClr val="accent1">
                  <a:lumMod val="75000"/>
                </a:schemeClr>
              </a:buClr>
              <a:buFont typeface="Wingdings" pitchFamily="2" charset="2"/>
              <a:buChar char="q"/>
              <a:defRPr/>
            </a:pPr>
            <a:r>
              <a:rPr lang="en-US" dirty="0" smtClean="0"/>
              <a:t>Business tax receipts</a:t>
            </a:r>
          </a:p>
          <a:p>
            <a:pPr marL="475488" lvl="2" indent="0">
              <a:spcBef>
                <a:spcPts val="0"/>
              </a:spcBef>
              <a:buClr>
                <a:schemeClr val="accent1">
                  <a:lumMod val="75000"/>
                </a:schemeClr>
              </a:buClr>
              <a:buNone/>
              <a:defRPr/>
            </a:pPr>
            <a:endParaRPr lang="en-US" dirty="0" smtClean="0"/>
          </a:p>
          <a:p>
            <a:pPr marL="557784" lvl="1" indent="-265176">
              <a:spcBef>
                <a:spcPts val="0"/>
              </a:spcBef>
              <a:buClr>
                <a:schemeClr val="accent1">
                  <a:lumMod val="75000"/>
                </a:schemeClr>
              </a:buClr>
              <a:buFont typeface="Wingdings" pitchFamily="2" charset="2"/>
              <a:buChar char="q"/>
              <a:defRPr/>
            </a:pPr>
            <a:r>
              <a:rPr lang="en-US" dirty="0" smtClean="0"/>
              <a:t>Code Enforcement (</a:t>
            </a:r>
            <a:r>
              <a:rPr lang="en-US" dirty="0"/>
              <a:t>7</a:t>
            </a:r>
            <a:r>
              <a:rPr lang="en-US" dirty="0" smtClean="0"/>
              <a:t>)</a:t>
            </a:r>
            <a:endParaRPr lang="en-US" dirty="0"/>
          </a:p>
          <a:p>
            <a:pPr marL="740664" lvl="2" indent="-265176">
              <a:spcBef>
                <a:spcPts val="0"/>
              </a:spcBef>
              <a:buClr>
                <a:schemeClr val="accent1">
                  <a:lumMod val="75000"/>
                </a:schemeClr>
              </a:buClr>
              <a:buFont typeface="Wingdings" pitchFamily="2" charset="2"/>
              <a:buChar char="q"/>
              <a:defRPr/>
            </a:pPr>
            <a:r>
              <a:rPr lang="en-US" dirty="0" smtClean="0"/>
              <a:t>Added three new positions in 2021</a:t>
            </a:r>
          </a:p>
          <a:p>
            <a:pPr marL="740664" lvl="2" indent="-265176">
              <a:spcBef>
                <a:spcPts val="0"/>
              </a:spcBef>
              <a:buClr>
                <a:schemeClr val="accent1">
                  <a:lumMod val="75000"/>
                </a:schemeClr>
              </a:buClr>
              <a:buFont typeface="Wingdings" pitchFamily="2" charset="2"/>
              <a:buChar char="q"/>
              <a:defRPr/>
            </a:pPr>
            <a:r>
              <a:rPr lang="en-US" dirty="0" smtClean="0"/>
              <a:t>Investigate possible violations / pursue corrective actions</a:t>
            </a:r>
            <a:endParaRPr lang="en-US" dirty="0"/>
          </a:p>
          <a:p>
            <a:pPr marL="475488" lvl="2" indent="0">
              <a:spcBef>
                <a:spcPts val="0"/>
              </a:spcBef>
              <a:buClr>
                <a:schemeClr val="accent1">
                  <a:lumMod val="75000"/>
                </a:schemeClr>
              </a:buClr>
              <a:buNone/>
              <a:defRPr/>
            </a:pPr>
            <a:endParaRPr lang="en-US" dirty="0" smtClean="0"/>
          </a:p>
          <a:p>
            <a:pPr marL="557784" lvl="1" indent="-265176">
              <a:spcBef>
                <a:spcPts val="0"/>
              </a:spcBef>
              <a:buClr>
                <a:schemeClr val="accent1">
                  <a:lumMod val="75000"/>
                </a:schemeClr>
              </a:buClr>
              <a:buFont typeface="Wingdings" pitchFamily="2" charset="2"/>
              <a:buChar char="q"/>
              <a:defRPr/>
            </a:pPr>
            <a:r>
              <a:rPr lang="en-US" dirty="0" smtClean="0"/>
              <a:t>Planning (4)</a:t>
            </a:r>
          </a:p>
          <a:p>
            <a:pPr marL="740664" lvl="2" indent="-265176">
              <a:spcBef>
                <a:spcPts val="0"/>
              </a:spcBef>
              <a:buClr>
                <a:schemeClr val="accent1">
                  <a:lumMod val="75000"/>
                </a:schemeClr>
              </a:buClr>
              <a:buFont typeface="Wingdings" pitchFamily="2" charset="2"/>
              <a:buChar char="q"/>
              <a:defRPr/>
            </a:pPr>
            <a:r>
              <a:rPr lang="en-US" dirty="0" smtClean="0"/>
              <a:t>Current plan reviews</a:t>
            </a:r>
          </a:p>
          <a:p>
            <a:pPr marL="740664" lvl="2" indent="-265176">
              <a:spcBef>
                <a:spcPts val="0"/>
              </a:spcBef>
              <a:buClr>
                <a:schemeClr val="accent1">
                  <a:lumMod val="75000"/>
                </a:schemeClr>
              </a:buClr>
              <a:buFont typeface="Wingdings" pitchFamily="2" charset="2"/>
              <a:buChar char="q"/>
              <a:defRPr/>
            </a:pPr>
            <a:r>
              <a:rPr lang="en-US" dirty="0" smtClean="0"/>
              <a:t>Comprehensive planning</a:t>
            </a:r>
          </a:p>
          <a:p>
            <a:pPr marL="740664" lvl="2" indent="-265176">
              <a:spcBef>
                <a:spcPts val="0"/>
              </a:spcBef>
              <a:buClr>
                <a:schemeClr val="accent1">
                  <a:lumMod val="75000"/>
                </a:schemeClr>
              </a:buClr>
              <a:buFont typeface="Wingdings" pitchFamily="2" charset="2"/>
              <a:buChar char="q"/>
              <a:defRPr/>
            </a:pPr>
            <a:r>
              <a:rPr lang="en-US" dirty="0" smtClean="0"/>
              <a:t>Board and committee support</a:t>
            </a:r>
          </a:p>
          <a:p>
            <a:pPr marL="740664" lvl="2" indent="-265176">
              <a:spcBef>
                <a:spcPts val="0"/>
              </a:spcBef>
              <a:buClr>
                <a:schemeClr val="accent1">
                  <a:lumMod val="75000"/>
                </a:schemeClr>
              </a:buClr>
              <a:buFont typeface="Wingdings" pitchFamily="2" charset="2"/>
              <a:buChar char="q"/>
              <a:defRPr/>
            </a:pPr>
            <a:r>
              <a:rPr lang="en-US" dirty="0" smtClean="0"/>
              <a:t>Building support</a:t>
            </a:r>
          </a:p>
          <a:p>
            <a:pPr marL="475488" lvl="2" indent="0">
              <a:spcBef>
                <a:spcPts val="0"/>
              </a:spcBef>
              <a:buClr>
                <a:schemeClr val="accent1">
                  <a:lumMod val="75000"/>
                </a:schemeClr>
              </a:buClr>
              <a:buNone/>
              <a:defRPr/>
            </a:pPr>
            <a:endParaRPr lang="en-US" dirty="0" smtClean="0"/>
          </a:p>
          <a:p>
            <a:pPr marL="557784" lvl="1" indent="-265176">
              <a:spcBef>
                <a:spcPts val="0"/>
              </a:spcBef>
              <a:buClr>
                <a:schemeClr val="accent1">
                  <a:lumMod val="75000"/>
                </a:schemeClr>
              </a:buClr>
              <a:buFont typeface="Wingdings" pitchFamily="2" charset="2"/>
              <a:buChar char="q"/>
              <a:defRPr/>
            </a:pPr>
            <a:r>
              <a:rPr lang="en-US" dirty="0" smtClean="0"/>
              <a:t>Engineering (5)</a:t>
            </a:r>
          </a:p>
          <a:p>
            <a:pPr marL="740664" lvl="2" indent="-265176">
              <a:spcBef>
                <a:spcPts val="0"/>
              </a:spcBef>
              <a:buClr>
                <a:schemeClr val="accent1">
                  <a:lumMod val="75000"/>
                </a:schemeClr>
              </a:buClr>
              <a:buFont typeface="Wingdings" pitchFamily="2" charset="2"/>
              <a:buChar char="q"/>
              <a:defRPr/>
            </a:pPr>
            <a:r>
              <a:rPr lang="en-US" dirty="0" smtClean="0"/>
              <a:t>Current plan reviews</a:t>
            </a:r>
          </a:p>
          <a:p>
            <a:pPr marL="740664" lvl="2" indent="-265176">
              <a:spcBef>
                <a:spcPts val="0"/>
              </a:spcBef>
              <a:buClr>
                <a:schemeClr val="accent1">
                  <a:lumMod val="75000"/>
                </a:schemeClr>
              </a:buClr>
              <a:buFont typeface="Wingdings" pitchFamily="2" charset="2"/>
              <a:buChar char="q"/>
              <a:defRPr/>
            </a:pPr>
            <a:r>
              <a:rPr lang="en-US" dirty="0" smtClean="0"/>
              <a:t>Inspections</a:t>
            </a:r>
          </a:p>
          <a:p>
            <a:pPr marL="740664" lvl="2" indent="-265176">
              <a:spcBef>
                <a:spcPts val="0"/>
              </a:spcBef>
              <a:buClr>
                <a:schemeClr val="accent1">
                  <a:lumMod val="75000"/>
                </a:schemeClr>
              </a:buClr>
              <a:buFont typeface="Wingdings" pitchFamily="2" charset="2"/>
              <a:buChar char="q"/>
              <a:defRPr/>
            </a:pPr>
            <a:r>
              <a:rPr lang="en-US" dirty="0" smtClean="0"/>
              <a:t>Capital project management</a:t>
            </a:r>
          </a:p>
          <a:p>
            <a:pPr marL="740664" lvl="2" indent="-265176">
              <a:spcBef>
                <a:spcPts val="0"/>
              </a:spcBef>
              <a:buClr>
                <a:schemeClr val="accent1">
                  <a:lumMod val="75000"/>
                </a:schemeClr>
              </a:buClr>
              <a:buFont typeface="Wingdings" pitchFamily="2" charset="2"/>
              <a:buChar char="q"/>
              <a:defRPr/>
            </a:pPr>
            <a:r>
              <a:rPr lang="en-US" dirty="0" smtClean="0"/>
              <a:t>Infrastructure planning</a:t>
            </a:r>
          </a:p>
          <a:p>
            <a:pPr marL="740664" lvl="2" indent="-265176">
              <a:spcBef>
                <a:spcPts val="0"/>
              </a:spcBef>
              <a:buClr>
                <a:schemeClr val="accent1">
                  <a:lumMod val="75000"/>
                </a:schemeClr>
              </a:buClr>
              <a:buFont typeface="Wingdings" pitchFamily="2" charset="2"/>
              <a:buChar char="q"/>
              <a:defRPr/>
            </a:pPr>
            <a:r>
              <a:rPr lang="en-US" dirty="0" smtClean="0"/>
              <a:t>Building support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315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044" y="232053"/>
            <a:ext cx="9226378" cy="980303"/>
          </a:xfrm>
        </p:spPr>
        <p:txBody>
          <a:bodyPr>
            <a:normAutofit/>
          </a:bodyPr>
          <a:lstStyle/>
          <a:p>
            <a:r>
              <a:rPr lang="en-US" dirty="0" smtClean="0"/>
              <a:t>Recent Accomplishments </a:t>
            </a:r>
            <a:endParaRPr lang="en-US" dirty="0"/>
          </a:p>
        </p:txBody>
      </p:sp>
      <p:sp>
        <p:nvSpPr>
          <p:cNvPr id="4" name="Text Placeholder 3"/>
          <p:cNvSpPr txBox="1">
            <a:spLocks/>
          </p:cNvSpPr>
          <p:nvPr/>
        </p:nvSpPr>
        <p:spPr>
          <a:xfrm>
            <a:off x="854282" y="1632031"/>
            <a:ext cx="8683258" cy="46067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5176" indent="-265176">
              <a:buClr>
                <a:schemeClr val="accent1">
                  <a:lumMod val="75000"/>
                </a:schemeClr>
              </a:buClr>
              <a:buFont typeface="Wingdings" pitchFamily="2" charset="2"/>
              <a:buChar char="q"/>
              <a:defRPr/>
            </a:pPr>
            <a:r>
              <a:rPr lang="en-US" sz="2000" dirty="0" smtClean="0"/>
              <a:t>Improved building inspection and permitting staff licensing and certifications</a:t>
            </a:r>
          </a:p>
          <a:p>
            <a:pPr marL="265176" indent="-265176">
              <a:buClr>
                <a:schemeClr val="accent1">
                  <a:lumMod val="75000"/>
                </a:schemeClr>
              </a:buClr>
              <a:buFont typeface="Wingdings" pitchFamily="2" charset="2"/>
              <a:buChar char="q"/>
              <a:defRPr/>
            </a:pPr>
            <a:r>
              <a:rPr lang="en-US" sz="2000" dirty="0" smtClean="0"/>
              <a:t>Won FPZA “Sustainability Award” for the Turnbull Creek Land Preservation Program</a:t>
            </a:r>
          </a:p>
          <a:p>
            <a:pPr marL="265176" indent="-265176">
              <a:buClr>
                <a:schemeClr val="accent1">
                  <a:lumMod val="75000"/>
                </a:schemeClr>
              </a:buClr>
              <a:buFont typeface="Wingdings" pitchFamily="2" charset="2"/>
              <a:buChar char="q"/>
              <a:defRPr/>
            </a:pPr>
            <a:r>
              <a:rPr lang="en-US" sz="2000" dirty="0" smtClean="0"/>
              <a:t>Improved FEMA Community Rating to a “5” (best in County)</a:t>
            </a:r>
          </a:p>
          <a:p>
            <a:pPr marL="265176" indent="-265176">
              <a:buClr>
                <a:schemeClr val="accent1">
                  <a:lumMod val="75000"/>
                </a:schemeClr>
              </a:buClr>
              <a:buFont typeface="Wingdings" pitchFamily="2" charset="2"/>
              <a:buChar char="q"/>
              <a:defRPr/>
            </a:pPr>
            <a:r>
              <a:rPr lang="en-US" sz="2000" dirty="0" smtClean="0"/>
              <a:t>Updated the CCSL regulations and process</a:t>
            </a:r>
          </a:p>
          <a:p>
            <a:pPr marL="265176" indent="-265176">
              <a:buClr>
                <a:schemeClr val="accent1">
                  <a:lumMod val="75000"/>
                </a:schemeClr>
              </a:buClr>
              <a:buFont typeface="Wingdings" pitchFamily="2" charset="2"/>
              <a:buChar char="q"/>
              <a:defRPr/>
            </a:pPr>
            <a:r>
              <a:rPr lang="en-US" sz="2000" dirty="0" smtClean="0"/>
              <a:t>Updated floodplain ordinance</a:t>
            </a:r>
          </a:p>
          <a:p>
            <a:pPr marL="265176" indent="-265176">
              <a:buClr>
                <a:schemeClr val="accent1">
                  <a:lumMod val="75000"/>
                </a:schemeClr>
              </a:buClr>
              <a:buFont typeface="Wingdings" pitchFamily="2" charset="2"/>
              <a:buChar char="q"/>
              <a:defRPr/>
            </a:pPr>
            <a:r>
              <a:rPr lang="en-US" sz="2000" dirty="0"/>
              <a:t>Updated impact fee ordinance and adopted new impact </a:t>
            </a:r>
            <a:r>
              <a:rPr lang="en-US" sz="2000" dirty="0" smtClean="0"/>
              <a:t>fees</a:t>
            </a:r>
          </a:p>
          <a:p>
            <a:pPr marL="265176" indent="-265176">
              <a:buClr>
                <a:schemeClr val="accent1">
                  <a:lumMod val="75000"/>
                </a:schemeClr>
              </a:buClr>
              <a:buFont typeface="Wingdings" pitchFamily="2" charset="2"/>
              <a:buChar char="q"/>
              <a:defRPr/>
            </a:pPr>
            <a:r>
              <a:rPr lang="en-US" sz="2000" dirty="0" smtClean="0"/>
              <a:t>Completed Sea Star property acquisition</a:t>
            </a:r>
          </a:p>
          <a:p>
            <a:pPr marL="265176" indent="-265176">
              <a:buClr>
                <a:schemeClr val="accent1">
                  <a:lumMod val="75000"/>
                </a:schemeClr>
              </a:buClr>
              <a:buFont typeface="Wingdings" pitchFamily="2" charset="2"/>
              <a:buChar char="q"/>
              <a:defRPr/>
            </a:pPr>
            <a:r>
              <a:rPr lang="en-US" sz="2000" dirty="0" smtClean="0"/>
              <a:t>Implemented Flagler Avenue area truck route and loading zones</a:t>
            </a:r>
          </a:p>
        </p:txBody>
      </p:sp>
    </p:spTree>
    <p:extLst>
      <p:ext uri="{BB962C8B-B14F-4D97-AF65-F5344CB8AC3E}">
        <p14:creationId xmlns:p14="http://schemas.microsoft.com/office/powerpoint/2010/main" val="3435925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226378" cy="980303"/>
          </a:xfrm>
        </p:spPr>
        <p:txBody>
          <a:bodyPr>
            <a:normAutofit/>
          </a:bodyPr>
          <a:lstStyle/>
          <a:p>
            <a:r>
              <a:rPr lang="en-US" dirty="0" smtClean="0"/>
              <a:t>Current Priorities </a:t>
            </a:r>
            <a:endParaRPr lang="en-US" dirty="0"/>
          </a:p>
        </p:txBody>
      </p:sp>
      <p:sp>
        <p:nvSpPr>
          <p:cNvPr id="4" name="Text Placeholder 3"/>
          <p:cNvSpPr txBox="1">
            <a:spLocks/>
          </p:cNvSpPr>
          <p:nvPr/>
        </p:nvSpPr>
        <p:spPr>
          <a:xfrm>
            <a:off x="343580" y="1292377"/>
            <a:ext cx="11391733" cy="51490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5176" indent="-265176">
              <a:buClr>
                <a:schemeClr val="accent1">
                  <a:lumMod val="75000"/>
                </a:schemeClr>
              </a:buClr>
              <a:buFont typeface="Wingdings" pitchFamily="2" charset="2"/>
              <a:buChar char="q"/>
              <a:defRPr/>
            </a:pPr>
            <a:r>
              <a:rPr lang="en-US" sz="2000" dirty="0"/>
              <a:t>Complete office move </a:t>
            </a:r>
            <a:r>
              <a:rPr lang="en-US" sz="2000" dirty="0" smtClean="0"/>
              <a:t>and setup at </a:t>
            </a:r>
            <a:r>
              <a:rPr lang="en-US" sz="2000" dirty="0"/>
              <a:t>City Hall Annex </a:t>
            </a:r>
            <a:endParaRPr lang="en-US" sz="2000" dirty="0" smtClean="0"/>
          </a:p>
          <a:p>
            <a:pPr marL="265176" indent="-265176">
              <a:buClr>
                <a:schemeClr val="accent1">
                  <a:lumMod val="75000"/>
                </a:schemeClr>
              </a:buClr>
              <a:buFont typeface="Wingdings" pitchFamily="2" charset="2"/>
              <a:buChar char="q"/>
              <a:defRPr/>
            </a:pPr>
            <a:r>
              <a:rPr lang="en-US" sz="2000" dirty="0" smtClean="0"/>
              <a:t>Energov </a:t>
            </a:r>
            <a:r>
              <a:rPr lang="en-US" sz="2000" dirty="0"/>
              <a:t>software system </a:t>
            </a:r>
            <a:r>
              <a:rPr lang="en-US" sz="2000" dirty="0" smtClean="0"/>
              <a:t>– resolve issues, complete training, optimize </a:t>
            </a:r>
          </a:p>
          <a:p>
            <a:pPr marL="265176" indent="-265176">
              <a:buClr>
                <a:schemeClr val="accent1">
                  <a:lumMod val="75000"/>
                </a:schemeClr>
              </a:buClr>
              <a:buFont typeface="Wingdings" pitchFamily="2" charset="2"/>
              <a:buChar char="q"/>
              <a:defRPr/>
            </a:pPr>
            <a:r>
              <a:rPr lang="en-US" sz="2000" dirty="0" smtClean="0"/>
              <a:t>Improve speed and consistency of the building permit process</a:t>
            </a:r>
          </a:p>
          <a:p>
            <a:pPr marL="665226" lvl="1" indent="-265176">
              <a:buClr>
                <a:schemeClr val="accent1">
                  <a:lumMod val="75000"/>
                </a:schemeClr>
              </a:buClr>
              <a:buFont typeface="Wingdings" pitchFamily="2" charset="2"/>
              <a:buChar char="q"/>
              <a:defRPr/>
            </a:pPr>
            <a:r>
              <a:rPr lang="en-US" sz="1800" dirty="0" smtClean="0"/>
              <a:t>Additional staff</a:t>
            </a:r>
          </a:p>
          <a:p>
            <a:pPr marL="665226" lvl="1" indent="-265176">
              <a:buClr>
                <a:schemeClr val="accent1">
                  <a:lumMod val="75000"/>
                </a:schemeClr>
              </a:buClr>
              <a:buFont typeface="Wingdings" pitchFamily="2" charset="2"/>
              <a:buChar char="q"/>
              <a:defRPr/>
            </a:pPr>
            <a:r>
              <a:rPr lang="en-US" sz="1800" dirty="0" smtClean="0"/>
              <a:t>Streamline processes</a:t>
            </a:r>
          </a:p>
          <a:p>
            <a:pPr marL="665226" lvl="1" indent="-265176">
              <a:buClr>
                <a:schemeClr val="accent1">
                  <a:lumMod val="75000"/>
                </a:schemeClr>
              </a:buClr>
              <a:buFont typeface="Wingdings" pitchFamily="2" charset="2"/>
              <a:buChar char="q"/>
              <a:defRPr/>
            </a:pPr>
            <a:r>
              <a:rPr lang="en-US" sz="1800" dirty="0" smtClean="0"/>
              <a:t>Training / Experience with new software</a:t>
            </a:r>
          </a:p>
          <a:p>
            <a:pPr marL="265176" indent="-265176">
              <a:buClr>
                <a:schemeClr val="accent1">
                  <a:lumMod val="75000"/>
                </a:schemeClr>
              </a:buClr>
              <a:buFont typeface="Wingdings" pitchFamily="2" charset="2"/>
              <a:buChar char="q"/>
              <a:defRPr/>
            </a:pPr>
            <a:r>
              <a:rPr lang="en-US" sz="2000" dirty="0" smtClean="0"/>
              <a:t>Improve staff qualifications through training, licensing, and certifications</a:t>
            </a:r>
          </a:p>
          <a:p>
            <a:pPr marL="265176" indent="-265176">
              <a:buClr>
                <a:schemeClr val="accent1">
                  <a:lumMod val="75000"/>
                </a:schemeClr>
              </a:buClr>
              <a:buFont typeface="Wingdings" pitchFamily="2" charset="2"/>
              <a:buChar char="q"/>
              <a:defRPr/>
            </a:pPr>
            <a:r>
              <a:rPr lang="en-US" sz="2000" dirty="0" smtClean="0"/>
              <a:t>Improve customer service and communications</a:t>
            </a:r>
          </a:p>
          <a:p>
            <a:pPr marL="265176" indent="-265176">
              <a:buClr>
                <a:schemeClr val="accent1">
                  <a:lumMod val="75000"/>
                </a:schemeClr>
              </a:buClr>
              <a:buFont typeface="Wingdings" pitchFamily="2" charset="2"/>
              <a:buChar char="q"/>
              <a:defRPr/>
            </a:pPr>
            <a:r>
              <a:rPr lang="en-US" sz="2000" dirty="0" smtClean="0"/>
              <a:t>Implement priority directives from the 2020 Strategic Plan</a:t>
            </a:r>
          </a:p>
          <a:p>
            <a:pPr marL="265176" indent="-265176">
              <a:buClr>
                <a:schemeClr val="accent1">
                  <a:lumMod val="75000"/>
                </a:schemeClr>
              </a:buClr>
              <a:buFont typeface="Wingdings" pitchFamily="2" charset="2"/>
              <a:buChar char="q"/>
              <a:defRPr/>
            </a:pPr>
            <a:r>
              <a:rPr lang="en-US" sz="2000" dirty="0" smtClean="0"/>
              <a:t>Update Land Development Regulations (parking, landscaping, tree protection, land uses, etc.)</a:t>
            </a:r>
          </a:p>
          <a:p>
            <a:pPr marL="265176" indent="-265176">
              <a:buClr>
                <a:schemeClr val="accent1">
                  <a:lumMod val="75000"/>
                </a:schemeClr>
              </a:buClr>
              <a:buFont typeface="Wingdings" pitchFamily="2" charset="2"/>
              <a:buChar char="q"/>
              <a:defRPr/>
            </a:pPr>
            <a:r>
              <a:rPr lang="en-US" sz="2000" dirty="0" smtClean="0"/>
              <a:t>Implement historic preservation initiatives </a:t>
            </a:r>
          </a:p>
        </p:txBody>
      </p:sp>
    </p:spTree>
    <p:extLst>
      <p:ext uri="{BB962C8B-B14F-4D97-AF65-F5344CB8AC3E}">
        <p14:creationId xmlns:p14="http://schemas.microsoft.com/office/powerpoint/2010/main" val="2308243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044" y="232053"/>
            <a:ext cx="9226378" cy="980303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Planning &amp; Engineering – Budget Overview</a:t>
            </a:r>
            <a:endParaRPr lang="en-US" dirty="0"/>
          </a:p>
        </p:txBody>
      </p:sp>
      <p:sp>
        <p:nvSpPr>
          <p:cNvPr id="5" name="Text Placeholder 3"/>
          <p:cNvSpPr txBox="1">
            <a:spLocks/>
          </p:cNvSpPr>
          <p:nvPr/>
        </p:nvSpPr>
        <p:spPr>
          <a:xfrm>
            <a:off x="884940" y="1736552"/>
            <a:ext cx="9876699" cy="433170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5176" indent="-265176">
              <a:buClr>
                <a:schemeClr val="accent1">
                  <a:lumMod val="75000"/>
                </a:schemeClr>
              </a:buClr>
              <a:buFont typeface="Wingdings" pitchFamily="2" charset="2"/>
              <a:buChar char="q"/>
              <a:defRPr/>
            </a:pPr>
            <a:r>
              <a:rPr lang="en-US" sz="2000" dirty="0" smtClean="0"/>
              <a:t>FY 20-21 Budget: $1,015,940</a:t>
            </a:r>
          </a:p>
          <a:p>
            <a:pPr marL="557784" lvl="1" indent="-265176">
              <a:buClr>
                <a:schemeClr val="accent1">
                  <a:lumMod val="75000"/>
                </a:schemeClr>
              </a:buClr>
              <a:buFont typeface="Wingdings" pitchFamily="2" charset="2"/>
              <a:buChar char="q"/>
              <a:defRPr/>
            </a:pPr>
            <a:r>
              <a:rPr lang="en-US" sz="1900" dirty="0" smtClean="0"/>
              <a:t>All personnel + operating</a:t>
            </a:r>
          </a:p>
          <a:p>
            <a:pPr marL="557784" lvl="1" indent="-265176">
              <a:buClr>
                <a:schemeClr val="accent1">
                  <a:lumMod val="75000"/>
                </a:schemeClr>
              </a:buClr>
              <a:buFont typeface="Wingdings" pitchFamily="2" charset="2"/>
              <a:buChar char="q"/>
              <a:defRPr/>
            </a:pPr>
            <a:r>
              <a:rPr lang="en-US" sz="1900" dirty="0" smtClean="0"/>
              <a:t>Used 69% through 8/9/21</a:t>
            </a:r>
          </a:p>
          <a:p>
            <a:pPr marL="292608" lvl="1" indent="0">
              <a:buClr>
                <a:schemeClr val="accent1">
                  <a:lumMod val="75000"/>
                </a:schemeClr>
              </a:buClr>
              <a:buNone/>
              <a:defRPr/>
            </a:pPr>
            <a:endParaRPr lang="en-US" sz="2000" dirty="0" smtClean="0"/>
          </a:p>
          <a:p>
            <a:pPr marL="265176" indent="-265176">
              <a:buClr>
                <a:schemeClr val="accent1">
                  <a:lumMod val="75000"/>
                </a:schemeClr>
              </a:buClr>
              <a:buFont typeface="Wingdings" pitchFamily="2" charset="2"/>
              <a:buChar char="q"/>
              <a:defRPr/>
            </a:pPr>
            <a:r>
              <a:rPr lang="en-US" sz="2000" dirty="0"/>
              <a:t>FY </a:t>
            </a:r>
            <a:r>
              <a:rPr lang="en-US" sz="2000" dirty="0" smtClean="0"/>
              <a:t>21-22 Proposed Budget</a:t>
            </a:r>
            <a:r>
              <a:rPr lang="en-US" sz="2000" dirty="0"/>
              <a:t>: </a:t>
            </a:r>
            <a:r>
              <a:rPr lang="en-US" sz="2000" dirty="0" smtClean="0"/>
              <a:t>$1,047,920</a:t>
            </a:r>
          </a:p>
          <a:p>
            <a:pPr marL="665226" lvl="1" indent="-265176">
              <a:buClr>
                <a:schemeClr val="accent1">
                  <a:lumMod val="75000"/>
                </a:schemeClr>
              </a:buClr>
              <a:buFont typeface="Wingdings" pitchFamily="2" charset="2"/>
              <a:buChar char="q"/>
              <a:defRPr/>
            </a:pPr>
            <a:r>
              <a:rPr lang="en-US" sz="1900" dirty="0" smtClean="0"/>
              <a:t>No major changes</a:t>
            </a:r>
          </a:p>
          <a:p>
            <a:pPr marL="0" indent="0">
              <a:buClr>
                <a:schemeClr val="accent1">
                  <a:lumMod val="75000"/>
                </a:schemeClr>
              </a:buClr>
              <a:buNone/>
              <a:defRPr/>
            </a:pPr>
            <a:endParaRPr lang="en-US" sz="2000" dirty="0" smtClean="0"/>
          </a:p>
          <a:p>
            <a:pPr marL="265176" indent="-265176">
              <a:buClr>
                <a:schemeClr val="accent1">
                  <a:lumMod val="75000"/>
                </a:schemeClr>
              </a:buClr>
              <a:buFont typeface="Wingdings" pitchFamily="2" charset="2"/>
              <a:buChar char="q"/>
              <a:defRPr/>
            </a:pPr>
            <a:r>
              <a:rPr lang="en-US" sz="2000" dirty="0" smtClean="0"/>
              <a:t>Reduced general fund operating expenses 25% in FY 20-21 and 15% in FY 19-20</a:t>
            </a:r>
          </a:p>
          <a:p>
            <a:pPr marL="0" indent="0">
              <a:buClr>
                <a:schemeClr val="accent1">
                  <a:lumMod val="75000"/>
                </a:schemeClr>
              </a:buClr>
              <a:buNone/>
              <a:defRPr/>
            </a:pPr>
            <a:endParaRPr lang="en-US" sz="2000" dirty="0" smtClean="0"/>
          </a:p>
          <a:p>
            <a:pPr marL="265176" indent="-265176">
              <a:buClr>
                <a:schemeClr val="accent1">
                  <a:lumMod val="75000"/>
                </a:schemeClr>
              </a:buClr>
              <a:buFont typeface="Wingdings" pitchFamily="2" charset="2"/>
              <a:buChar char="q"/>
              <a:defRPr/>
            </a:pPr>
            <a:r>
              <a:rPr lang="en-US" sz="2000" dirty="0" smtClean="0"/>
              <a:t>Fill vacant positions</a:t>
            </a:r>
          </a:p>
          <a:p>
            <a:pPr marL="665226" lvl="1" indent="-265176">
              <a:buClr>
                <a:schemeClr val="accent1">
                  <a:lumMod val="75000"/>
                </a:schemeClr>
              </a:buClr>
              <a:buFont typeface="Wingdings" pitchFamily="2" charset="2"/>
              <a:buChar char="q"/>
              <a:defRPr/>
            </a:pPr>
            <a:r>
              <a:rPr lang="en-US" sz="1900" dirty="0" smtClean="0"/>
              <a:t>Director of Development Services</a:t>
            </a:r>
          </a:p>
          <a:p>
            <a:pPr marL="665226" lvl="1" indent="-265176">
              <a:buClr>
                <a:schemeClr val="accent1">
                  <a:lumMod val="75000"/>
                </a:schemeClr>
              </a:buClr>
              <a:buFont typeface="Wingdings" pitchFamily="2" charset="2"/>
              <a:buChar char="q"/>
              <a:defRPr/>
            </a:pPr>
            <a:r>
              <a:rPr lang="en-US" sz="1900" dirty="0" smtClean="0"/>
              <a:t>Senior Planner</a:t>
            </a:r>
          </a:p>
          <a:p>
            <a:pPr marL="265176" indent="-265176">
              <a:buClr>
                <a:schemeClr val="accent1">
                  <a:lumMod val="75000"/>
                </a:schemeClr>
              </a:buClr>
              <a:buFont typeface="Wingdings" pitchFamily="2" charset="2"/>
              <a:buChar char="q"/>
              <a:defRPr/>
            </a:pPr>
            <a:endParaRPr lang="en-US" dirty="0"/>
          </a:p>
          <a:p>
            <a:pPr marL="157734" indent="-265176">
              <a:buClr>
                <a:schemeClr val="accent1">
                  <a:lumMod val="75000"/>
                </a:schemeClr>
              </a:buClr>
              <a:buFont typeface="Wingdings" pitchFamily="2" charset="2"/>
              <a:buChar char="q"/>
              <a:defRPr/>
            </a:pPr>
            <a:endParaRPr lang="en-US" dirty="0" smtClean="0"/>
          </a:p>
          <a:p>
            <a:pPr marL="557784" lvl="1" indent="-265176">
              <a:buClr>
                <a:schemeClr val="accent1">
                  <a:lumMod val="75000"/>
                </a:schemeClr>
              </a:buClr>
              <a:buFont typeface="Wingdings" pitchFamily="2" charset="2"/>
              <a:buChar char="q"/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222930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044" y="232053"/>
            <a:ext cx="9226378" cy="980303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Building &amp; Inspections – Budget Overview</a:t>
            </a:r>
            <a:endParaRPr lang="en-US" dirty="0"/>
          </a:p>
        </p:txBody>
      </p:sp>
      <p:sp>
        <p:nvSpPr>
          <p:cNvPr id="5" name="Text Placeholder 3"/>
          <p:cNvSpPr txBox="1">
            <a:spLocks/>
          </p:cNvSpPr>
          <p:nvPr/>
        </p:nvSpPr>
        <p:spPr>
          <a:xfrm>
            <a:off x="502975" y="1597306"/>
            <a:ext cx="10124385" cy="516925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5176" indent="-265176">
              <a:buClr>
                <a:schemeClr val="accent1">
                  <a:lumMod val="75000"/>
                </a:schemeClr>
              </a:buClr>
              <a:buFont typeface="Wingdings" pitchFamily="2" charset="2"/>
              <a:buChar char="q"/>
              <a:defRPr/>
            </a:pPr>
            <a:r>
              <a:rPr lang="en-US" sz="2100" dirty="0" smtClean="0"/>
              <a:t>FY 20-21 Total Budget: $3,356,803</a:t>
            </a:r>
          </a:p>
          <a:p>
            <a:pPr marL="557784" lvl="1" indent="-265176">
              <a:buClr>
                <a:schemeClr val="accent1">
                  <a:lumMod val="75000"/>
                </a:schemeClr>
              </a:buClr>
              <a:buFont typeface="Wingdings" pitchFamily="2" charset="2"/>
              <a:buChar char="q"/>
              <a:defRPr/>
            </a:pPr>
            <a:r>
              <a:rPr lang="en-US" sz="2100" dirty="0" smtClean="0"/>
              <a:t>Building: $3,064,922</a:t>
            </a:r>
          </a:p>
          <a:p>
            <a:pPr marL="557784" lvl="1" indent="-265176">
              <a:buClr>
                <a:schemeClr val="accent1">
                  <a:lumMod val="75000"/>
                </a:schemeClr>
              </a:buClr>
              <a:buFont typeface="Wingdings" pitchFamily="2" charset="2"/>
              <a:buChar char="q"/>
              <a:defRPr/>
            </a:pPr>
            <a:r>
              <a:rPr lang="en-US" sz="2100" dirty="0" smtClean="0"/>
              <a:t>Code Enforcement: $291,881</a:t>
            </a:r>
          </a:p>
          <a:p>
            <a:pPr marL="292608" lvl="1" indent="0">
              <a:buClr>
                <a:schemeClr val="accent1">
                  <a:lumMod val="75000"/>
                </a:schemeClr>
              </a:buClr>
              <a:buNone/>
              <a:defRPr/>
            </a:pPr>
            <a:endParaRPr lang="en-US" sz="2100" dirty="0" smtClean="0"/>
          </a:p>
          <a:p>
            <a:pPr marL="265176" indent="-265176">
              <a:buClr>
                <a:schemeClr val="accent1">
                  <a:lumMod val="75000"/>
                </a:schemeClr>
              </a:buClr>
              <a:buFont typeface="Wingdings" pitchFamily="2" charset="2"/>
              <a:buChar char="q"/>
              <a:defRPr/>
            </a:pPr>
            <a:r>
              <a:rPr lang="en-US" sz="2100" dirty="0"/>
              <a:t>FY </a:t>
            </a:r>
            <a:r>
              <a:rPr lang="en-US" sz="2100" dirty="0" smtClean="0"/>
              <a:t>21-22 Proposed Budget</a:t>
            </a:r>
            <a:r>
              <a:rPr lang="en-US" sz="2100" dirty="0"/>
              <a:t>: </a:t>
            </a:r>
            <a:r>
              <a:rPr lang="en-US" sz="2100" dirty="0" smtClean="0"/>
              <a:t>$4,298,360</a:t>
            </a:r>
            <a:endParaRPr lang="en-US" sz="2100" dirty="0"/>
          </a:p>
          <a:p>
            <a:pPr marL="557784" lvl="1" indent="-265176">
              <a:buClr>
                <a:schemeClr val="accent1">
                  <a:lumMod val="75000"/>
                </a:schemeClr>
              </a:buClr>
              <a:buFont typeface="Wingdings" pitchFamily="2" charset="2"/>
              <a:buChar char="q"/>
              <a:defRPr/>
            </a:pPr>
            <a:r>
              <a:rPr lang="en-US" sz="2100" dirty="0" smtClean="0"/>
              <a:t>Building: $3,798,454</a:t>
            </a:r>
          </a:p>
          <a:p>
            <a:pPr marL="957834" lvl="2" indent="-265176">
              <a:buClr>
                <a:schemeClr val="accent1">
                  <a:lumMod val="75000"/>
                </a:schemeClr>
              </a:buClr>
              <a:buFont typeface="Wingdings" pitchFamily="2" charset="2"/>
              <a:buChar char="q"/>
              <a:defRPr/>
            </a:pPr>
            <a:r>
              <a:rPr lang="en-US" sz="2000" dirty="0" smtClean="0"/>
              <a:t>New positions:</a:t>
            </a:r>
          </a:p>
          <a:p>
            <a:pPr marL="1415034" lvl="3" indent="-265176">
              <a:buClr>
                <a:schemeClr val="accent1">
                  <a:lumMod val="75000"/>
                </a:schemeClr>
              </a:buClr>
              <a:buFont typeface="Wingdings" pitchFamily="2" charset="2"/>
              <a:buChar char="q"/>
              <a:defRPr/>
            </a:pPr>
            <a:r>
              <a:rPr lang="en-US" sz="2000" dirty="0" smtClean="0"/>
              <a:t>Commercial Building Inspector</a:t>
            </a:r>
          </a:p>
          <a:p>
            <a:pPr marL="1415034" lvl="3" indent="-265176">
              <a:buClr>
                <a:schemeClr val="accent1">
                  <a:lumMod val="75000"/>
                </a:schemeClr>
              </a:buClr>
              <a:buFont typeface="Wingdings" pitchFamily="2" charset="2"/>
              <a:buChar char="q"/>
              <a:defRPr/>
            </a:pPr>
            <a:r>
              <a:rPr lang="en-US" sz="2000" dirty="0" smtClean="0"/>
              <a:t>Fire Inspector</a:t>
            </a:r>
          </a:p>
          <a:p>
            <a:pPr marL="1415034" lvl="3" indent="-265176">
              <a:buClr>
                <a:schemeClr val="accent1">
                  <a:lumMod val="75000"/>
                </a:schemeClr>
              </a:buClr>
              <a:buFont typeface="Wingdings" pitchFamily="2" charset="2"/>
              <a:buChar char="q"/>
              <a:defRPr/>
            </a:pPr>
            <a:r>
              <a:rPr lang="en-US" sz="2000" dirty="0" smtClean="0"/>
              <a:t>Compliance Officer</a:t>
            </a:r>
          </a:p>
          <a:p>
            <a:pPr marL="1415034" lvl="3" indent="-265176">
              <a:buClr>
                <a:schemeClr val="accent1">
                  <a:lumMod val="75000"/>
                </a:schemeClr>
              </a:buClr>
              <a:buFont typeface="Wingdings" pitchFamily="2" charset="2"/>
              <a:buChar char="q"/>
              <a:defRPr/>
            </a:pPr>
            <a:r>
              <a:rPr lang="en-US" sz="2000" dirty="0" smtClean="0"/>
              <a:t>Permitting Engineer</a:t>
            </a:r>
            <a:endParaRPr lang="en-US" sz="2000" dirty="0"/>
          </a:p>
          <a:p>
            <a:pPr marL="557784" lvl="1" indent="-265176">
              <a:buClr>
                <a:schemeClr val="accent1">
                  <a:lumMod val="75000"/>
                </a:schemeClr>
              </a:buClr>
              <a:buFont typeface="Wingdings" pitchFamily="2" charset="2"/>
              <a:buChar char="q"/>
              <a:defRPr/>
            </a:pPr>
            <a:r>
              <a:rPr lang="en-US" sz="2100" dirty="0" smtClean="0"/>
              <a:t>Code Enforcement: $499,906</a:t>
            </a:r>
          </a:p>
          <a:p>
            <a:pPr marL="557784" lvl="1" indent="-265176">
              <a:buClr>
                <a:schemeClr val="accent1">
                  <a:lumMod val="75000"/>
                </a:schemeClr>
              </a:buClr>
              <a:buFont typeface="Wingdings" pitchFamily="2" charset="2"/>
              <a:buChar char="q"/>
              <a:defRPr/>
            </a:pPr>
            <a:r>
              <a:rPr lang="en-US" sz="2100" dirty="0" smtClean="0"/>
              <a:t>Continue Permit </a:t>
            </a:r>
            <a:r>
              <a:rPr lang="en-US" sz="2100" dirty="0"/>
              <a:t>F</a:t>
            </a:r>
            <a:r>
              <a:rPr lang="en-US" sz="2100" dirty="0" smtClean="0"/>
              <a:t>ee </a:t>
            </a:r>
            <a:r>
              <a:rPr lang="en-US" sz="2100" dirty="0"/>
              <a:t>R</a:t>
            </a:r>
            <a:r>
              <a:rPr lang="en-US" sz="2100" dirty="0" smtClean="0"/>
              <a:t>eduction Program </a:t>
            </a:r>
            <a:endParaRPr lang="en-US" sz="2100" dirty="0"/>
          </a:p>
          <a:p>
            <a:pPr marL="157734" indent="-265176">
              <a:buClr>
                <a:schemeClr val="accent1">
                  <a:lumMod val="75000"/>
                </a:schemeClr>
              </a:buClr>
              <a:buFont typeface="Wingdings" pitchFamily="2" charset="2"/>
              <a:buChar char="q"/>
              <a:defRPr/>
            </a:pPr>
            <a:endParaRPr lang="en-US" dirty="0" smtClean="0"/>
          </a:p>
          <a:p>
            <a:pPr marL="557784" lvl="1" indent="-265176">
              <a:buClr>
                <a:schemeClr val="accent1">
                  <a:lumMod val="75000"/>
                </a:schemeClr>
              </a:buClr>
              <a:buFont typeface="Wingdings" pitchFamily="2" charset="2"/>
              <a:buChar char="q"/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601382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949341" y="2985763"/>
            <a:ext cx="9226378" cy="980303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sz="5400" dirty="0" smtClean="0"/>
              <a:t>Questions?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2143786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28390</TotalTime>
  <Words>525</Words>
  <Application>Microsoft Office PowerPoint</Application>
  <PresentationFormat>Widescreen</PresentationFormat>
  <Paragraphs>105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Trebuchet MS</vt:lpstr>
      <vt:lpstr>Wingdings</vt:lpstr>
      <vt:lpstr>Wingdings 3</vt:lpstr>
      <vt:lpstr>Facet</vt:lpstr>
      <vt:lpstr>Development Services</vt:lpstr>
      <vt:lpstr>Development Services</vt:lpstr>
      <vt:lpstr>Recent Accomplishments </vt:lpstr>
      <vt:lpstr>Current Priorities </vt:lpstr>
      <vt:lpstr>Planning &amp; Engineering – Budget Overview</vt:lpstr>
      <vt:lpstr>Building &amp; Inspections – Budget Overview</vt:lpstr>
      <vt:lpstr>PowerPoint Presentation</vt:lpstr>
    </vt:vector>
  </TitlesOfParts>
  <Company>City of New Smryna Beach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Eckroth, Natalia</dc:creator>
  <cp:lastModifiedBy>Fields, Brian</cp:lastModifiedBy>
  <cp:revision>106</cp:revision>
  <cp:lastPrinted>2021-03-23T14:22:48Z</cp:lastPrinted>
  <dcterms:created xsi:type="dcterms:W3CDTF">2020-07-10T15:17:52Z</dcterms:created>
  <dcterms:modified xsi:type="dcterms:W3CDTF">2021-08-19T12:13:00Z</dcterms:modified>
</cp:coreProperties>
</file>