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58" r:id="rId3"/>
    <p:sldId id="270" r:id="rId4"/>
    <p:sldId id="266" r:id="rId5"/>
    <p:sldId id="269" r:id="rId6"/>
    <p:sldId id="268" r:id="rId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  <a:p>
            <a:pPr>
              <a:defRPr/>
            </a:pPr>
            <a:r>
              <a:rPr lang="en-US"/>
              <a:t>New</a:t>
            </a:r>
            <a:r>
              <a:rPr lang="en-US" baseline="0"/>
              <a:t> Smyrna Beach Police Calls for Service</a:t>
            </a:r>
          </a:p>
          <a:p>
            <a:pPr>
              <a:defRPr/>
            </a:pPr>
            <a:r>
              <a:rPr lang="en-US" baseline="0"/>
              <a:t>2015 - 2020</a:t>
            </a:r>
            <a:endParaRPr lang="en-US"/>
          </a:p>
          <a:p>
            <a:pPr>
              <a:defRPr/>
            </a:pPr>
            <a:endParaRPr lang="en-US"/>
          </a:p>
        </c:rich>
      </c:tx>
      <c:layout>
        <c:manualLayout>
          <c:xMode val="edge"/>
          <c:yMode val="edge"/>
          <c:x val="0.27245243436675048"/>
          <c:y val="1.37457044673539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5330019682979642E-2"/>
          <c:y val="0.13266008434769394"/>
          <c:w val="0.92351365611929248"/>
          <c:h val="0.7839287929384414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Budget Amount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>
                <a:softEdge rad="25400"/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Sheet1!$B$2:$B$7</c:f>
              <c:numCache>
                <c:formatCode>#,##0</c:formatCode>
                <c:ptCount val="6"/>
                <c:pt idx="0">
                  <c:v>52657</c:v>
                </c:pt>
                <c:pt idx="1">
                  <c:v>58034</c:v>
                </c:pt>
                <c:pt idx="2">
                  <c:v>60091</c:v>
                </c:pt>
                <c:pt idx="3">
                  <c:v>58017</c:v>
                </c:pt>
                <c:pt idx="4">
                  <c:v>57641</c:v>
                </c:pt>
                <c:pt idx="5">
                  <c:v>60928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91073176"/>
        <c:axId val="391067296"/>
      </c:lineChart>
      <c:catAx>
        <c:axId val="391073176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1067296"/>
        <c:crosses val="autoZero"/>
        <c:auto val="1"/>
        <c:lblAlgn val="ctr"/>
        <c:lblOffset val="100"/>
        <c:noMultiLvlLbl val="0"/>
      </c:catAx>
      <c:valAx>
        <c:axId val="391067296"/>
        <c:scaling>
          <c:orientation val="minMax"/>
        </c:scaling>
        <c:delete val="1"/>
        <c:axPos val="l"/>
        <c:majorGridlines>
          <c:spPr>
            <a:ln w="31750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391073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  <a:p>
            <a:pPr>
              <a:defRPr/>
            </a:pPr>
            <a:r>
              <a:rPr lang="en-US"/>
              <a:t>POLICE DEPARTMENT BUDGET HISTORY</a:t>
            </a:r>
          </a:p>
          <a:p>
            <a:pPr>
              <a:defRPr/>
            </a:pPr>
            <a:r>
              <a:rPr lang="en-US"/>
              <a:t>Actual w/ Capital</a:t>
            </a:r>
          </a:p>
          <a:p>
            <a:pPr>
              <a:defRPr/>
            </a:pPr>
            <a:r>
              <a:rPr lang="en-US"/>
              <a:t>(Impact</a:t>
            </a:r>
            <a:r>
              <a:rPr lang="en-US" baseline="0"/>
              <a:t> fee/grant projects removed)</a:t>
            </a:r>
            <a:endParaRPr lang="en-US"/>
          </a:p>
          <a:p>
            <a:pPr>
              <a:defRPr/>
            </a:pPr>
            <a:endParaRPr lang="en-US"/>
          </a:p>
        </c:rich>
      </c:tx>
      <c:layout>
        <c:manualLayout>
          <c:xMode val="edge"/>
          <c:yMode val="edge"/>
          <c:x val="0.28141099994286267"/>
          <c:y val="1.57689014214649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8316208208350369E-2"/>
          <c:y val="0.13070069579694044"/>
          <c:w val="0.92351365611929248"/>
          <c:h val="0.78392879293844142"/>
        </c:manualLayout>
      </c:layout>
      <c:lineChart>
        <c:grouping val="standard"/>
        <c:varyColors val="0"/>
        <c:ser>
          <c:idx val="0"/>
          <c:order val="0"/>
          <c:tx>
            <c:strRef>
              <c:f>wCapWOimp!$B$1</c:f>
              <c:strCache>
                <c:ptCount val="1"/>
                <c:pt idx="0">
                  <c:v>Budget Amount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dLbl>
              <c:idx val="10"/>
              <c:layout/>
              <c:tx>
                <c:rich>
                  <a:bodyPr/>
                  <a:lstStyle/>
                  <a:p>
                    <a:fld id="{23A78AC7-ECC9-4114-9153-58B67E99462C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BD4-46A8-9A53-EF115DF0E0C1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fld id="{11641A32-C83B-47DE-9D47-1820A790F852}" type="VALUE">
                      <a:rPr lang="en-US" smtClean="0"/>
                      <a:pPr/>
                      <a:t>[VALUE]</a:t>
                    </a:fld>
                    <a:r>
                      <a:rPr lang="en-US" smtClean="0"/>
                      <a:t>*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>
                <a:softEdge rad="25400"/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wCapWOimp!$A$3:$A$14</c:f>
              <c:strCache>
                <c:ptCount val="12"/>
                <c:pt idx="0">
                  <c:v>FY 2010</c:v>
                </c:pt>
                <c:pt idx="1">
                  <c:v>FY 2011</c:v>
                </c:pt>
                <c:pt idx="2">
                  <c:v>FY 2012</c:v>
                </c:pt>
                <c:pt idx="3">
                  <c:v>FY 2013</c:v>
                </c:pt>
                <c:pt idx="4">
                  <c:v>FY 2014</c:v>
                </c:pt>
                <c:pt idx="5">
                  <c:v>FY 2015</c:v>
                </c:pt>
                <c:pt idx="6">
                  <c:v>FY 2016</c:v>
                </c:pt>
                <c:pt idx="7">
                  <c:v>FY 2017</c:v>
                </c:pt>
                <c:pt idx="8">
                  <c:v>FY 2018</c:v>
                </c:pt>
                <c:pt idx="9">
                  <c:v>FY 2019</c:v>
                </c:pt>
                <c:pt idx="10">
                  <c:v>FY 2020</c:v>
                </c:pt>
                <c:pt idx="11">
                  <c:v>FY 2021</c:v>
                </c:pt>
              </c:strCache>
            </c:strRef>
          </c:cat>
          <c:val>
            <c:numRef>
              <c:f>wCapWOimp!$B$3:$B$14</c:f>
              <c:numCache>
                <c:formatCode>#,##0</c:formatCode>
                <c:ptCount val="12"/>
                <c:pt idx="0">
                  <c:v>6328946</c:v>
                </c:pt>
                <c:pt idx="1">
                  <c:v>5961676</c:v>
                </c:pt>
                <c:pt idx="2">
                  <c:v>5356982</c:v>
                </c:pt>
                <c:pt idx="3">
                  <c:v>5202492</c:v>
                </c:pt>
                <c:pt idx="4">
                  <c:v>5519995</c:v>
                </c:pt>
                <c:pt idx="5">
                  <c:v>5782857</c:v>
                </c:pt>
                <c:pt idx="6">
                  <c:v>5773704</c:v>
                </c:pt>
                <c:pt idx="7">
                  <c:v>5913281</c:v>
                </c:pt>
                <c:pt idx="8">
                  <c:v>6273931</c:v>
                </c:pt>
                <c:pt idx="9">
                  <c:v>6831341</c:v>
                </c:pt>
                <c:pt idx="10">
                  <c:v>6410333</c:v>
                </c:pt>
                <c:pt idx="11">
                  <c:v>7268739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DCD-4136-9419-4A2684C265F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88361760"/>
        <c:axId val="388044312"/>
      </c:lineChart>
      <c:catAx>
        <c:axId val="38836176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8044312"/>
        <c:crosses val="autoZero"/>
        <c:auto val="1"/>
        <c:lblAlgn val="ctr"/>
        <c:lblOffset val="100"/>
        <c:noMultiLvlLbl val="0"/>
      </c:catAx>
      <c:valAx>
        <c:axId val="388044312"/>
        <c:scaling>
          <c:orientation val="minMax"/>
        </c:scaling>
        <c:delete val="1"/>
        <c:axPos val="l"/>
        <c:majorGridlines>
          <c:spPr>
            <a:ln w="31750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388361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238675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Smyrna Beach </a:t>
            </a:r>
            <a:r>
              <a:rPr lang="en-US" sz="4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Police</a:t>
            </a:r>
            <a:r>
              <a:rPr lang="en-US" sz="4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Department</a:t>
            </a:r>
            <a:endParaRPr lang="en-US" sz="4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08297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solidFill>
                  <a:schemeClr val="accent1"/>
                </a:solidFill>
              </a:rPr>
              <a:t>One Team, One Mission</a:t>
            </a:r>
          </a:p>
        </p:txBody>
      </p:sp>
    </p:spTree>
    <p:extLst>
      <p:ext uri="{BB962C8B-B14F-4D97-AF65-F5344CB8AC3E}">
        <p14:creationId xmlns:p14="http://schemas.microsoft.com/office/powerpoint/2010/main" val="2378037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9645797"/>
              </p:ext>
            </p:extLst>
          </p:nvPr>
        </p:nvGraphicFramePr>
        <p:xfrm>
          <a:off x="920448" y="329513"/>
          <a:ext cx="8322406" cy="6110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3644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Chart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05" y="568410"/>
            <a:ext cx="7330460" cy="537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7334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NSBPD staffing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73427"/>
            <a:ext cx="8596668" cy="44679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Total authorized PD staffing – </a:t>
            </a:r>
            <a:r>
              <a:rPr lang="en-US" b="1" dirty="0" smtClean="0">
                <a:solidFill>
                  <a:schemeClr val="accent1"/>
                </a:solidFill>
              </a:rPr>
              <a:t>75 FTE (6 vacancies – 4 sworn/2 support)</a:t>
            </a:r>
            <a:endParaRPr lang="en-US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	Sworn – 53 (</a:t>
            </a:r>
            <a:r>
              <a:rPr lang="en-US" b="1" dirty="0" smtClean="0">
                <a:solidFill>
                  <a:schemeClr val="accent1"/>
                </a:solidFill>
              </a:rPr>
              <a:t>49 </a:t>
            </a:r>
            <a:r>
              <a:rPr lang="en-US" b="1" dirty="0">
                <a:solidFill>
                  <a:schemeClr val="accent1"/>
                </a:solidFill>
              </a:rPr>
              <a:t>actual)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		Leadership – </a:t>
            </a:r>
            <a:r>
              <a:rPr lang="en-US" b="1" dirty="0" smtClean="0">
                <a:solidFill>
                  <a:schemeClr val="accent1"/>
                </a:solidFill>
              </a:rPr>
              <a:t>4</a:t>
            </a:r>
            <a:endParaRPr lang="en-US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		Sergeants – 6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		Corporal – 4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		Officers – 39 </a:t>
            </a:r>
            <a:r>
              <a:rPr lang="en-US" b="1" dirty="0" smtClean="0">
                <a:solidFill>
                  <a:schemeClr val="accent1"/>
                </a:solidFill>
              </a:rPr>
              <a:t>(35 </a:t>
            </a:r>
            <a:r>
              <a:rPr lang="en-US" b="1" dirty="0">
                <a:solidFill>
                  <a:schemeClr val="accent1"/>
                </a:solidFill>
              </a:rPr>
              <a:t>actual)</a:t>
            </a: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	Support – 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		Full time – </a:t>
            </a:r>
            <a:r>
              <a:rPr lang="en-US" b="1" dirty="0" smtClean="0">
                <a:solidFill>
                  <a:schemeClr val="accent1"/>
                </a:solidFill>
              </a:rPr>
              <a:t>16 (15 actual)</a:t>
            </a:r>
            <a:endParaRPr lang="en-US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		Part-time – 12 </a:t>
            </a:r>
            <a:r>
              <a:rPr lang="en-US" b="1" dirty="0" smtClean="0">
                <a:solidFill>
                  <a:schemeClr val="accent1"/>
                </a:solidFill>
              </a:rPr>
              <a:t>(10 </a:t>
            </a:r>
            <a:r>
              <a:rPr lang="en-US" b="1" dirty="0">
                <a:solidFill>
                  <a:schemeClr val="accent1"/>
                </a:solidFill>
              </a:rPr>
              <a:t>actual)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76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1237551"/>
              </p:ext>
            </p:extLst>
          </p:nvPr>
        </p:nvGraphicFramePr>
        <p:xfrm>
          <a:off x="545628" y="302869"/>
          <a:ext cx="8505826" cy="6276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4819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2021-2022 Budget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	</a:t>
            </a:r>
            <a:r>
              <a:rPr lang="en-US" b="1" dirty="0" smtClean="0">
                <a:solidFill>
                  <a:schemeClr val="accent1"/>
                </a:solidFill>
              </a:rPr>
              <a:t>Vehicles: 7 patrol vehicles $400,603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	</a:t>
            </a:r>
            <a:r>
              <a:rPr lang="en-US" b="1" dirty="0" smtClean="0">
                <a:solidFill>
                  <a:schemeClr val="accent1"/>
                </a:solidFill>
              </a:rPr>
              <a:t>Mobile </a:t>
            </a:r>
            <a:r>
              <a:rPr lang="en-US" b="1" dirty="0">
                <a:solidFill>
                  <a:schemeClr val="accent1"/>
                </a:solidFill>
              </a:rPr>
              <a:t>radio P25 compliance: $60,000 FY21 - $60,000 FY22</a:t>
            </a:r>
            <a:endParaRPr lang="en-US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	</a:t>
            </a:r>
            <a:r>
              <a:rPr lang="en-US" b="1" dirty="0" smtClean="0">
                <a:solidFill>
                  <a:schemeClr val="accent1"/>
                </a:solidFill>
              </a:rPr>
              <a:t>A/C </a:t>
            </a:r>
            <a:r>
              <a:rPr lang="en-US" b="1" dirty="0">
                <a:solidFill>
                  <a:schemeClr val="accent1"/>
                </a:solidFill>
              </a:rPr>
              <a:t>refurbish/repair: $95,000</a:t>
            </a:r>
            <a:endParaRPr lang="en-US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	</a:t>
            </a:r>
            <a:r>
              <a:rPr lang="en-US" b="1" dirty="0" smtClean="0">
                <a:solidFill>
                  <a:schemeClr val="accent1"/>
                </a:solidFill>
              </a:rPr>
              <a:t>License Plater reader (LPR) partnership with Venetian Bay HOA: $88,912</a:t>
            </a: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	</a:t>
            </a:r>
            <a:endParaRPr lang="en-US" b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21957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6285</TotalTime>
  <Words>57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New Smyrna Beach Police Department</vt:lpstr>
      <vt:lpstr>PowerPoint Presentation</vt:lpstr>
      <vt:lpstr>PowerPoint Presentation</vt:lpstr>
      <vt:lpstr>NSBPD staffing</vt:lpstr>
      <vt:lpstr>PowerPoint Presentation</vt:lpstr>
      <vt:lpstr>2021-2022 Budget requests</vt:lpstr>
    </vt:vector>
  </TitlesOfParts>
  <Company>City of New Smryna Beach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Eckroth, Natalia</dc:creator>
  <cp:lastModifiedBy>Coffin, Mike</cp:lastModifiedBy>
  <cp:revision>40</cp:revision>
  <cp:lastPrinted>2020-08-10T20:22:42Z</cp:lastPrinted>
  <dcterms:created xsi:type="dcterms:W3CDTF">2020-07-10T15:17:52Z</dcterms:created>
  <dcterms:modified xsi:type="dcterms:W3CDTF">2021-08-11T18:51:04Z</dcterms:modified>
</cp:coreProperties>
</file>