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1" r:id="rId4"/>
    <p:sldId id="260" r:id="rId5"/>
    <p:sldId id="269" r:id="rId6"/>
    <p:sldId id="263" r:id="rId7"/>
    <p:sldId id="272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5.png"/><Relationship Id="rId6" Type="http://schemas.openxmlformats.org/officeDocument/2006/relationships/image" Target="../media/image11.svg"/><Relationship Id="rId5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svg"/><Relationship Id="rId1" Type="http://schemas.openxmlformats.org/officeDocument/2006/relationships/image" Target="../media/image8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5.png"/><Relationship Id="rId6" Type="http://schemas.openxmlformats.org/officeDocument/2006/relationships/image" Target="../media/image11.svg"/><Relationship Id="rId5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svg"/><Relationship Id="rId1" Type="http://schemas.openxmlformats.org/officeDocument/2006/relationships/image" Target="../media/image8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CCEF0-F579-4395-BFF4-09EC8253C3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CB1CF2A-9459-481F-A219-E3E3EA64E891}">
      <dgm:prSet/>
      <dgm:spPr/>
      <dgm:t>
        <a:bodyPr/>
        <a:lstStyle/>
        <a:p>
          <a:r>
            <a:rPr lang="en-US" dirty="0"/>
            <a:t>The New Smyrna Beach Fire Department is dedicated to being the best community focused fire and rescue department that meets the ever changing needs of our community while ensuring a safe and secure environment for all through professional development, unity and teamwork.</a:t>
          </a:r>
        </a:p>
      </dgm:t>
    </dgm:pt>
    <dgm:pt modelId="{3271A8A9-3569-43FC-9003-DC80288A9CC7}" type="parTrans" cxnId="{C2CA1835-13F0-4C45-841F-01F48147512F}">
      <dgm:prSet/>
      <dgm:spPr/>
      <dgm:t>
        <a:bodyPr/>
        <a:lstStyle/>
        <a:p>
          <a:endParaRPr lang="en-US"/>
        </a:p>
      </dgm:t>
    </dgm:pt>
    <dgm:pt modelId="{95EC2F28-A9E5-403E-B924-C1C364E69B2E}" type="sibTrans" cxnId="{C2CA1835-13F0-4C45-841F-01F48147512F}">
      <dgm:prSet/>
      <dgm:spPr/>
      <dgm:t>
        <a:bodyPr/>
        <a:lstStyle/>
        <a:p>
          <a:endParaRPr lang="en-US"/>
        </a:p>
      </dgm:t>
    </dgm:pt>
    <dgm:pt modelId="{0F701447-8206-4920-BEA7-CABFE01C6334}">
      <dgm:prSet/>
      <dgm:spPr/>
      <dgm:t>
        <a:bodyPr/>
        <a:lstStyle/>
        <a:p>
          <a:r>
            <a:rPr lang="en-US" dirty="0"/>
            <a:t>Our Values</a:t>
          </a:r>
        </a:p>
      </dgm:t>
    </dgm:pt>
    <dgm:pt modelId="{DACA3236-233C-4D7E-98BE-21A486038847}" type="parTrans" cxnId="{274B451D-FBF6-4D03-9C93-41323A9C49BB}">
      <dgm:prSet/>
      <dgm:spPr/>
      <dgm:t>
        <a:bodyPr/>
        <a:lstStyle/>
        <a:p>
          <a:endParaRPr lang="en-US"/>
        </a:p>
      </dgm:t>
    </dgm:pt>
    <dgm:pt modelId="{60C995AF-E19C-4CDB-819F-1C252FDB00FA}" type="sibTrans" cxnId="{274B451D-FBF6-4D03-9C93-41323A9C49BB}">
      <dgm:prSet/>
      <dgm:spPr/>
      <dgm:t>
        <a:bodyPr/>
        <a:lstStyle/>
        <a:p>
          <a:endParaRPr lang="en-US"/>
        </a:p>
      </dgm:t>
    </dgm:pt>
    <dgm:pt modelId="{46681F24-AAFC-46AB-820E-36810D2857B9}">
      <dgm:prSet/>
      <dgm:spPr/>
      <dgm:t>
        <a:bodyPr/>
        <a:lstStyle/>
        <a:p>
          <a:r>
            <a:rPr lang="en-US" dirty="0"/>
            <a:t>Commitment - to community and employees</a:t>
          </a:r>
        </a:p>
      </dgm:t>
    </dgm:pt>
    <dgm:pt modelId="{8725A9EA-5CF3-4FD8-A37E-09CDBF402649}" type="parTrans" cxnId="{89621168-B242-4DF5-9ECB-11CBCF425D32}">
      <dgm:prSet/>
      <dgm:spPr/>
      <dgm:t>
        <a:bodyPr/>
        <a:lstStyle/>
        <a:p>
          <a:endParaRPr lang="en-US"/>
        </a:p>
      </dgm:t>
    </dgm:pt>
    <dgm:pt modelId="{94045DF7-F615-4AC7-990C-7F12C788751E}" type="sibTrans" cxnId="{89621168-B242-4DF5-9ECB-11CBCF425D32}">
      <dgm:prSet/>
      <dgm:spPr/>
      <dgm:t>
        <a:bodyPr/>
        <a:lstStyle/>
        <a:p>
          <a:endParaRPr lang="en-US"/>
        </a:p>
      </dgm:t>
    </dgm:pt>
    <dgm:pt modelId="{CA83E1BF-89AB-41D9-B175-ADA377AA710A}">
      <dgm:prSet/>
      <dgm:spPr/>
      <dgm:t>
        <a:bodyPr/>
        <a:lstStyle/>
        <a:p>
          <a:r>
            <a:rPr lang="en-US" dirty="0"/>
            <a:t>Reliability/Responsiveness – rapid, consistent service that meets the needs of the community</a:t>
          </a:r>
        </a:p>
      </dgm:t>
    </dgm:pt>
    <dgm:pt modelId="{798E6B73-79E9-4762-BF08-798A21AE42F8}" type="parTrans" cxnId="{2DBC106C-D525-49E8-BE3D-B3D4C2C0AC43}">
      <dgm:prSet/>
      <dgm:spPr/>
      <dgm:t>
        <a:bodyPr/>
        <a:lstStyle/>
        <a:p>
          <a:endParaRPr lang="en-US"/>
        </a:p>
      </dgm:t>
    </dgm:pt>
    <dgm:pt modelId="{D2A983AF-41BC-4BDD-A804-9C43221328B8}" type="sibTrans" cxnId="{2DBC106C-D525-49E8-BE3D-B3D4C2C0AC43}">
      <dgm:prSet/>
      <dgm:spPr/>
      <dgm:t>
        <a:bodyPr/>
        <a:lstStyle/>
        <a:p>
          <a:endParaRPr lang="en-US"/>
        </a:p>
      </dgm:t>
    </dgm:pt>
    <dgm:pt modelId="{868B6DAA-A874-4FEA-8191-B2E7D1F7A599}">
      <dgm:prSet/>
      <dgm:spPr/>
      <dgm:t>
        <a:bodyPr/>
        <a:lstStyle/>
        <a:p>
          <a:r>
            <a:rPr lang="en-US" dirty="0"/>
            <a:t>Innovation - taking advantage of technology and trends to improve service delivery</a:t>
          </a:r>
        </a:p>
      </dgm:t>
    </dgm:pt>
    <dgm:pt modelId="{7E9EDAD2-324D-491A-A936-3B49B5A898A8}" type="parTrans" cxnId="{2BBA28DF-835D-48F7-BA7D-09C2C27638BD}">
      <dgm:prSet/>
      <dgm:spPr/>
      <dgm:t>
        <a:bodyPr/>
        <a:lstStyle/>
        <a:p>
          <a:endParaRPr lang="en-US"/>
        </a:p>
      </dgm:t>
    </dgm:pt>
    <dgm:pt modelId="{B53FE334-89FA-4CF5-899F-6E8B21D56116}" type="sibTrans" cxnId="{2BBA28DF-835D-48F7-BA7D-09C2C27638BD}">
      <dgm:prSet/>
      <dgm:spPr/>
      <dgm:t>
        <a:bodyPr/>
        <a:lstStyle/>
        <a:p>
          <a:endParaRPr lang="en-US"/>
        </a:p>
      </dgm:t>
    </dgm:pt>
    <dgm:pt modelId="{6B1ED695-D988-4810-8A99-EE75D37EC86C}">
      <dgm:prSet/>
      <dgm:spPr/>
      <dgm:t>
        <a:bodyPr/>
        <a:lstStyle/>
        <a:p>
          <a:r>
            <a:rPr lang="en-US" dirty="0"/>
            <a:t>Life - preservation of ALL life</a:t>
          </a:r>
        </a:p>
      </dgm:t>
    </dgm:pt>
    <dgm:pt modelId="{E2A90517-4C88-4C03-9ADC-3FCCDE7A6279}" type="parTrans" cxnId="{250F1870-7CEC-477F-9F60-5C09439B088A}">
      <dgm:prSet/>
      <dgm:spPr/>
      <dgm:t>
        <a:bodyPr/>
        <a:lstStyle/>
        <a:p>
          <a:endParaRPr lang="en-US"/>
        </a:p>
      </dgm:t>
    </dgm:pt>
    <dgm:pt modelId="{90B55834-C5AE-4ED3-A054-B1C643DD4F5E}" type="sibTrans" cxnId="{250F1870-7CEC-477F-9F60-5C09439B088A}">
      <dgm:prSet/>
      <dgm:spPr/>
      <dgm:t>
        <a:bodyPr/>
        <a:lstStyle/>
        <a:p>
          <a:endParaRPr lang="en-US"/>
        </a:p>
      </dgm:t>
    </dgm:pt>
    <dgm:pt modelId="{232D0952-C5B6-461F-911F-FBDF57C23C21}" type="pres">
      <dgm:prSet presAssocID="{40CCCEF0-F579-4395-BFF4-09EC8253C3E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B3EA7C-4A78-4E25-922D-FE94508C1F3F}" type="pres">
      <dgm:prSet presAssocID="{8CB1CF2A-9459-481F-A219-E3E3EA64E891}" presName="compNode" presStyleCnt="0"/>
      <dgm:spPr/>
    </dgm:pt>
    <dgm:pt modelId="{B87A50B2-0DB7-43A1-841B-FE5831F7B6E3}" type="pres">
      <dgm:prSet presAssocID="{8CB1CF2A-9459-481F-A219-E3E3EA64E891}" presName="bgRect" presStyleLbl="bgShp" presStyleIdx="0" presStyleCnt="2"/>
      <dgm:spPr/>
    </dgm:pt>
    <dgm:pt modelId="{6075B5FD-EE94-42C0-8EFE-9626B0C1FD44}" type="pres">
      <dgm:prSet presAssocID="{8CB1CF2A-9459-481F-A219-E3E3EA64E891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irefighter"/>
        </a:ext>
      </dgm:extLst>
    </dgm:pt>
    <dgm:pt modelId="{4BB917BC-C918-455F-A94D-7A80E4CAA92D}" type="pres">
      <dgm:prSet presAssocID="{8CB1CF2A-9459-481F-A219-E3E3EA64E891}" presName="spaceRect" presStyleCnt="0"/>
      <dgm:spPr/>
    </dgm:pt>
    <dgm:pt modelId="{7EEB53CB-000A-4262-954E-EDD605B3B7C1}" type="pres">
      <dgm:prSet presAssocID="{8CB1CF2A-9459-481F-A219-E3E3EA64E891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61F563D-8E46-4A9B-AE49-53F74195CA85}" type="pres">
      <dgm:prSet presAssocID="{95EC2F28-A9E5-403E-B924-C1C364E69B2E}" presName="sibTrans" presStyleCnt="0"/>
      <dgm:spPr/>
    </dgm:pt>
    <dgm:pt modelId="{3869C2CA-C427-49FD-A57E-0C44A6191D40}" type="pres">
      <dgm:prSet presAssocID="{0F701447-8206-4920-BEA7-CABFE01C6334}" presName="compNode" presStyleCnt="0"/>
      <dgm:spPr/>
    </dgm:pt>
    <dgm:pt modelId="{CEC48A55-4B17-4924-9742-93BEA5C787B4}" type="pres">
      <dgm:prSet presAssocID="{0F701447-8206-4920-BEA7-CABFE01C6334}" presName="bgRect" presStyleLbl="bgShp" presStyleIdx="1" presStyleCnt="2"/>
      <dgm:spPr/>
    </dgm:pt>
    <dgm:pt modelId="{53486898-561D-4278-9AEE-6A4616743908}" type="pres">
      <dgm:prSet presAssocID="{0F701447-8206-4920-BEA7-CABFE01C6334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253EFFCF-D884-4AB2-B1D6-ACD3AE547123}" type="pres">
      <dgm:prSet presAssocID="{0F701447-8206-4920-BEA7-CABFE01C6334}" presName="spaceRect" presStyleCnt="0"/>
      <dgm:spPr/>
    </dgm:pt>
    <dgm:pt modelId="{564CD724-2079-4A89-B53A-0C4C6A278E6F}" type="pres">
      <dgm:prSet presAssocID="{0F701447-8206-4920-BEA7-CABFE01C6334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900539B-D9F8-4DB3-B719-65D10FDE89FA}" type="pres">
      <dgm:prSet presAssocID="{0F701447-8206-4920-BEA7-CABFE01C6334}" presName="desTx" presStyleLbl="revTx" presStyleIdx="2" presStyleCnt="3">
        <dgm:presLayoutVars/>
      </dgm:prSet>
      <dgm:spPr/>
      <dgm:t>
        <a:bodyPr/>
        <a:lstStyle/>
        <a:p>
          <a:endParaRPr lang="en-US"/>
        </a:p>
      </dgm:t>
    </dgm:pt>
  </dgm:ptLst>
  <dgm:cxnLst>
    <dgm:cxn modelId="{D15B9957-6402-4799-B956-6D7E6BCCD110}" type="presOf" srcId="{868B6DAA-A874-4FEA-8191-B2E7D1F7A599}" destId="{C900539B-D9F8-4DB3-B719-65D10FDE89FA}" srcOrd="0" destOrd="2" presId="urn:microsoft.com/office/officeart/2018/2/layout/IconVerticalSolidList"/>
    <dgm:cxn modelId="{274B451D-FBF6-4D03-9C93-41323A9C49BB}" srcId="{40CCCEF0-F579-4395-BFF4-09EC8253C3E5}" destId="{0F701447-8206-4920-BEA7-CABFE01C6334}" srcOrd="1" destOrd="0" parTransId="{DACA3236-233C-4D7E-98BE-21A486038847}" sibTransId="{60C995AF-E19C-4CDB-819F-1C252FDB00FA}"/>
    <dgm:cxn modelId="{250F1870-7CEC-477F-9F60-5C09439B088A}" srcId="{0F701447-8206-4920-BEA7-CABFE01C6334}" destId="{6B1ED695-D988-4810-8A99-EE75D37EC86C}" srcOrd="3" destOrd="0" parTransId="{E2A90517-4C88-4C03-9ADC-3FCCDE7A6279}" sibTransId="{90B55834-C5AE-4ED3-A054-B1C643DD4F5E}"/>
    <dgm:cxn modelId="{391E53B4-0696-4472-BFD4-1AC5EB6CEFA5}" type="presOf" srcId="{0F701447-8206-4920-BEA7-CABFE01C6334}" destId="{564CD724-2079-4A89-B53A-0C4C6A278E6F}" srcOrd="0" destOrd="0" presId="urn:microsoft.com/office/officeart/2018/2/layout/IconVerticalSolidList"/>
    <dgm:cxn modelId="{7354FFCE-9506-4108-8A3B-B0ECEF22A82B}" type="presOf" srcId="{8CB1CF2A-9459-481F-A219-E3E3EA64E891}" destId="{7EEB53CB-000A-4262-954E-EDD605B3B7C1}" srcOrd="0" destOrd="0" presId="urn:microsoft.com/office/officeart/2018/2/layout/IconVerticalSolidList"/>
    <dgm:cxn modelId="{ED97364E-A7D1-4B96-934E-D5A56BC6B7B9}" type="presOf" srcId="{CA83E1BF-89AB-41D9-B175-ADA377AA710A}" destId="{C900539B-D9F8-4DB3-B719-65D10FDE89FA}" srcOrd="0" destOrd="1" presId="urn:microsoft.com/office/officeart/2018/2/layout/IconVerticalSolidList"/>
    <dgm:cxn modelId="{2BBA28DF-835D-48F7-BA7D-09C2C27638BD}" srcId="{0F701447-8206-4920-BEA7-CABFE01C6334}" destId="{868B6DAA-A874-4FEA-8191-B2E7D1F7A599}" srcOrd="2" destOrd="0" parTransId="{7E9EDAD2-324D-491A-A936-3B49B5A898A8}" sibTransId="{B53FE334-89FA-4CF5-899F-6E8B21D56116}"/>
    <dgm:cxn modelId="{C2CA1835-13F0-4C45-841F-01F48147512F}" srcId="{40CCCEF0-F579-4395-BFF4-09EC8253C3E5}" destId="{8CB1CF2A-9459-481F-A219-E3E3EA64E891}" srcOrd="0" destOrd="0" parTransId="{3271A8A9-3569-43FC-9003-DC80288A9CC7}" sibTransId="{95EC2F28-A9E5-403E-B924-C1C364E69B2E}"/>
    <dgm:cxn modelId="{8EF696A2-DE4B-4133-9A0E-13C851FD42A3}" type="presOf" srcId="{6B1ED695-D988-4810-8A99-EE75D37EC86C}" destId="{C900539B-D9F8-4DB3-B719-65D10FDE89FA}" srcOrd="0" destOrd="3" presId="urn:microsoft.com/office/officeart/2018/2/layout/IconVerticalSolidList"/>
    <dgm:cxn modelId="{425F3DE7-3CA4-4A91-BA7A-792B13CCAAF5}" type="presOf" srcId="{40CCCEF0-F579-4395-BFF4-09EC8253C3E5}" destId="{232D0952-C5B6-461F-911F-FBDF57C23C21}" srcOrd="0" destOrd="0" presId="urn:microsoft.com/office/officeart/2018/2/layout/IconVerticalSolidList"/>
    <dgm:cxn modelId="{89621168-B242-4DF5-9ECB-11CBCF425D32}" srcId="{0F701447-8206-4920-BEA7-CABFE01C6334}" destId="{46681F24-AAFC-46AB-820E-36810D2857B9}" srcOrd="0" destOrd="0" parTransId="{8725A9EA-5CF3-4FD8-A37E-09CDBF402649}" sibTransId="{94045DF7-F615-4AC7-990C-7F12C788751E}"/>
    <dgm:cxn modelId="{2DBC106C-D525-49E8-BE3D-B3D4C2C0AC43}" srcId="{0F701447-8206-4920-BEA7-CABFE01C6334}" destId="{CA83E1BF-89AB-41D9-B175-ADA377AA710A}" srcOrd="1" destOrd="0" parTransId="{798E6B73-79E9-4762-BF08-798A21AE42F8}" sibTransId="{D2A983AF-41BC-4BDD-A804-9C43221328B8}"/>
    <dgm:cxn modelId="{1F288E79-CF1D-48D3-A42D-A79E533CB82C}" type="presOf" srcId="{46681F24-AAFC-46AB-820E-36810D2857B9}" destId="{C900539B-D9F8-4DB3-B719-65D10FDE89FA}" srcOrd="0" destOrd="0" presId="urn:microsoft.com/office/officeart/2018/2/layout/IconVerticalSolidList"/>
    <dgm:cxn modelId="{7F127E12-97CA-4BE4-8485-D4B2CF9E8698}" type="presParOf" srcId="{232D0952-C5B6-461F-911F-FBDF57C23C21}" destId="{80B3EA7C-4A78-4E25-922D-FE94508C1F3F}" srcOrd="0" destOrd="0" presId="urn:microsoft.com/office/officeart/2018/2/layout/IconVerticalSolidList"/>
    <dgm:cxn modelId="{C7E3262F-0B25-4804-BD3F-179BF0522DFE}" type="presParOf" srcId="{80B3EA7C-4A78-4E25-922D-FE94508C1F3F}" destId="{B87A50B2-0DB7-43A1-841B-FE5831F7B6E3}" srcOrd="0" destOrd="0" presId="urn:microsoft.com/office/officeart/2018/2/layout/IconVerticalSolidList"/>
    <dgm:cxn modelId="{045C8479-62AE-48CA-8A54-18BFFF8870B8}" type="presParOf" srcId="{80B3EA7C-4A78-4E25-922D-FE94508C1F3F}" destId="{6075B5FD-EE94-42C0-8EFE-9626B0C1FD44}" srcOrd="1" destOrd="0" presId="urn:microsoft.com/office/officeart/2018/2/layout/IconVerticalSolidList"/>
    <dgm:cxn modelId="{81E9E0C4-7AF9-41DE-B7A5-0EB16C5321AE}" type="presParOf" srcId="{80B3EA7C-4A78-4E25-922D-FE94508C1F3F}" destId="{4BB917BC-C918-455F-A94D-7A80E4CAA92D}" srcOrd="2" destOrd="0" presId="urn:microsoft.com/office/officeart/2018/2/layout/IconVerticalSolidList"/>
    <dgm:cxn modelId="{AA87FAF6-C16C-45DF-A64C-6CD56EC67E22}" type="presParOf" srcId="{80B3EA7C-4A78-4E25-922D-FE94508C1F3F}" destId="{7EEB53CB-000A-4262-954E-EDD605B3B7C1}" srcOrd="3" destOrd="0" presId="urn:microsoft.com/office/officeart/2018/2/layout/IconVerticalSolidList"/>
    <dgm:cxn modelId="{6BEAC84D-A3E3-40CB-9FA3-59284FE4ED51}" type="presParOf" srcId="{232D0952-C5B6-461F-911F-FBDF57C23C21}" destId="{961F563D-8E46-4A9B-AE49-53F74195CA85}" srcOrd="1" destOrd="0" presId="urn:microsoft.com/office/officeart/2018/2/layout/IconVerticalSolidList"/>
    <dgm:cxn modelId="{D5DEF7F6-A507-42B0-83D4-03D06EDFE784}" type="presParOf" srcId="{232D0952-C5B6-461F-911F-FBDF57C23C21}" destId="{3869C2CA-C427-49FD-A57E-0C44A6191D40}" srcOrd="2" destOrd="0" presId="urn:microsoft.com/office/officeart/2018/2/layout/IconVerticalSolidList"/>
    <dgm:cxn modelId="{774CFD3A-2D7E-4021-9204-DF86AAC1FBBF}" type="presParOf" srcId="{3869C2CA-C427-49FD-A57E-0C44A6191D40}" destId="{CEC48A55-4B17-4924-9742-93BEA5C787B4}" srcOrd="0" destOrd="0" presId="urn:microsoft.com/office/officeart/2018/2/layout/IconVerticalSolidList"/>
    <dgm:cxn modelId="{9179FCE6-B43A-4BB4-BC8A-C98B6949AB92}" type="presParOf" srcId="{3869C2CA-C427-49FD-A57E-0C44A6191D40}" destId="{53486898-561D-4278-9AEE-6A4616743908}" srcOrd="1" destOrd="0" presId="urn:microsoft.com/office/officeart/2018/2/layout/IconVerticalSolidList"/>
    <dgm:cxn modelId="{10611BA4-C4EE-41F1-96C8-EC297BB51CD6}" type="presParOf" srcId="{3869C2CA-C427-49FD-A57E-0C44A6191D40}" destId="{253EFFCF-D884-4AB2-B1D6-ACD3AE547123}" srcOrd="2" destOrd="0" presId="urn:microsoft.com/office/officeart/2018/2/layout/IconVerticalSolidList"/>
    <dgm:cxn modelId="{BE3D0ACF-AED7-468F-9858-794E461F3D47}" type="presParOf" srcId="{3869C2CA-C427-49FD-A57E-0C44A6191D40}" destId="{564CD724-2079-4A89-B53A-0C4C6A278E6F}" srcOrd="3" destOrd="0" presId="urn:microsoft.com/office/officeart/2018/2/layout/IconVerticalSolidList"/>
    <dgm:cxn modelId="{3D958696-F0E7-4BA3-A45E-229259EF01E2}" type="presParOf" srcId="{3869C2CA-C427-49FD-A57E-0C44A6191D40}" destId="{C900539B-D9F8-4DB3-B719-65D10FDE89F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BFF5E6-C20B-490A-8444-86CDA1E355D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CF1FCFE-1158-41AF-A0E3-2740410F7D58}">
      <dgm:prSet/>
      <dgm:spPr/>
      <dgm:t>
        <a:bodyPr/>
        <a:lstStyle/>
        <a:p>
          <a:pPr>
            <a:defRPr cap="all"/>
          </a:pPr>
          <a:r>
            <a:rPr lang="en-US" dirty="0"/>
            <a:t>Fire and EMS services</a:t>
          </a:r>
        </a:p>
      </dgm:t>
    </dgm:pt>
    <dgm:pt modelId="{0C09C790-794F-4399-B32D-1FAE9B903B31}" type="parTrans" cxnId="{3441B9E8-D739-4FC4-AABA-5B25C65D0298}">
      <dgm:prSet/>
      <dgm:spPr/>
      <dgm:t>
        <a:bodyPr/>
        <a:lstStyle/>
        <a:p>
          <a:endParaRPr lang="en-US"/>
        </a:p>
      </dgm:t>
    </dgm:pt>
    <dgm:pt modelId="{12D1DE80-08D4-46BC-A1A0-D52A84C28720}" type="sibTrans" cxnId="{3441B9E8-D739-4FC4-AABA-5B25C65D0298}">
      <dgm:prSet/>
      <dgm:spPr/>
      <dgm:t>
        <a:bodyPr/>
        <a:lstStyle/>
        <a:p>
          <a:endParaRPr lang="en-US"/>
        </a:p>
      </dgm:t>
    </dgm:pt>
    <dgm:pt modelId="{89A826B7-A697-466F-849A-0D14D7177980}">
      <dgm:prSet/>
      <dgm:spPr/>
      <dgm:t>
        <a:bodyPr/>
        <a:lstStyle/>
        <a:p>
          <a:pPr>
            <a:defRPr cap="all"/>
          </a:pPr>
          <a:r>
            <a:rPr lang="en-US" dirty="0"/>
            <a:t>Medical Transport</a:t>
          </a:r>
        </a:p>
      </dgm:t>
    </dgm:pt>
    <dgm:pt modelId="{0C1BACAB-661E-4A82-91B2-F70E7A0B17C8}" type="parTrans" cxnId="{55BEF153-E97A-4429-A119-B4167FC2194C}">
      <dgm:prSet/>
      <dgm:spPr/>
      <dgm:t>
        <a:bodyPr/>
        <a:lstStyle/>
        <a:p>
          <a:endParaRPr lang="en-US"/>
        </a:p>
      </dgm:t>
    </dgm:pt>
    <dgm:pt modelId="{0D9C9BE9-E34E-409C-AAEB-C6C7B1A82598}" type="sibTrans" cxnId="{55BEF153-E97A-4429-A119-B4167FC2194C}">
      <dgm:prSet/>
      <dgm:spPr/>
      <dgm:t>
        <a:bodyPr/>
        <a:lstStyle/>
        <a:p>
          <a:endParaRPr lang="en-US"/>
        </a:p>
      </dgm:t>
    </dgm:pt>
    <dgm:pt modelId="{15CD2F6E-0060-453A-8399-06C9C9F45258}">
      <dgm:prSet/>
      <dgm:spPr/>
      <dgm:t>
        <a:bodyPr/>
        <a:lstStyle/>
        <a:p>
          <a:pPr>
            <a:defRPr cap="all"/>
          </a:pPr>
          <a:r>
            <a:rPr lang="en-US" dirty="0"/>
            <a:t>Emergency Management</a:t>
          </a:r>
        </a:p>
      </dgm:t>
    </dgm:pt>
    <dgm:pt modelId="{9AB490C6-C8DF-448C-BF1A-FAD7A5ABE90E}" type="parTrans" cxnId="{DA0E1970-FB40-4DA5-99E9-33050B565AA9}">
      <dgm:prSet/>
      <dgm:spPr/>
      <dgm:t>
        <a:bodyPr/>
        <a:lstStyle/>
        <a:p>
          <a:endParaRPr lang="en-US"/>
        </a:p>
      </dgm:t>
    </dgm:pt>
    <dgm:pt modelId="{C1CCAE29-8E71-434F-A5AB-CB3F41EC5872}" type="sibTrans" cxnId="{DA0E1970-FB40-4DA5-99E9-33050B565AA9}">
      <dgm:prSet/>
      <dgm:spPr/>
      <dgm:t>
        <a:bodyPr/>
        <a:lstStyle/>
        <a:p>
          <a:endParaRPr lang="en-US"/>
        </a:p>
      </dgm:t>
    </dgm:pt>
    <dgm:pt modelId="{5D7ADBA5-770D-410A-A2DA-06988243F3D5}" type="pres">
      <dgm:prSet presAssocID="{2FBFF5E6-C20B-490A-8444-86CDA1E355D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FC28ED-3DF8-4807-ACB0-C5589A6A34D1}" type="pres">
      <dgm:prSet presAssocID="{1CF1FCFE-1158-41AF-A0E3-2740410F7D58}" presName="compNode" presStyleCnt="0"/>
      <dgm:spPr/>
    </dgm:pt>
    <dgm:pt modelId="{570817E9-C03E-458B-852D-A156C74AF5D8}" type="pres">
      <dgm:prSet presAssocID="{1CF1FCFE-1158-41AF-A0E3-2740410F7D58}" presName="iconBgRect" presStyleLbl="bgShp" presStyleIdx="0" presStyleCnt="3"/>
      <dgm:spPr/>
    </dgm:pt>
    <dgm:pt modelId="{99B9AF79-7A83-475B-AC16-051ECA6FB13E}" type="pres">
      <dgm:prSet presAssocID="{1CF1FCFE-1158-41AF-A0E3-2740410F7D58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irefighter"/>
        </a:ext>
      </dgm:extLst>
    </dgm:pt>
    <dgm:pt modelId="{7C3699B8-C2FB-4CE9-9053-9DD3F3A2C5BC}" type="pres">
      <dgm:prSet presAssocID="{1CF1FCFE-1158-41AF-A0E3-2740410F7D58}" presName="spaceRect" presStyleCnt="0"/>
      <dgm:spPr/>
    </dgm:pt>
    <dgm:pt modelId="{0FA8D689-6BD8-4E9B-BF64-B73D3DE1ADA2}" type="pres">
      <dgm:prSet presAssocID="{1CF1FCFE-1158-41AF-A0E3-2740410F7D58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CE3796A-B28A-4985-9AAE-C7ED63B725E3}" type="pres">
      <dgm:prSet presAssocID="{12D1DE80-08D4-46BC-A1A0-D52A84C28720}" presName="sibTrans" presStyleCnt="0"/>
      <dgm:spPr/>
    </dgm:pt>
    <dgm:pt modelId="{87F44AC2-79E9-4946-8A59-748DEBFEFF19}" type="pres">
      <dgm:prSet presAssocID="{89A826B7-A697-466F-849A-0D14D7177980}" presName="compNode" presStyleCnt="0"/>
      <dgm:spPr/>
    </dgm:pt>
    <dgm:pt modelId="{0E188E17-3622-41D5-BA38-11BD548A0A6B}" type="pres">
      <dgm:prSet presAssocID="{89A826B7-A697-466F-849A-0D14D7177980}" presName="iconBgRect" presStyleLbl="bgShp" presStyleIdx="1" presStyleCnt="3"/>
      <dgm:spPr/>
    </dgm:pt>
    <dgm:pt modelId="{D8301A96-7650-4F17-ABFE-F8E522BA7793}" type="pres">
      <dgm:prSet presAssocID="{89A826B7-A697-466F-849A-0D14D717798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D2D5C1DC-9AA2-474F-B37A-A1349BCB4A93}" type="pres">
      <dgm:prSet presAssocID="{89A826B7-A697-466F-849A-0D14D7177980}" presName="spaceRect" presStyleCnt="0"/>
      <dgm:spPr/>
    </dgm:pt>
    <dgm:pt modelId="{29442A0F-8C11-41C8-8CF0-D82CC9048A01}" type="pres">
      <dgm:prSet presAssocID="{89A826B7-A697-466F-849A-0D14D7177980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E1F6161-3B48-4DA8-8CA2-199FE683AEF9}" type="pres">
      <dgm:prSet presAssocID="{0D9C9BE9-E34E-409C-AAEB-C6C7B1A82598}" presName="sibTrans" presStyleCnt="0"/>
      <dgm:spPr/>
    </dgm:pt>
    <dgm:pt modelId="{6A804CB0-5BAE-44C1-9F39-D182FE921FBC}" type="pres">
      <dgm:prSet presAssocID="{15CD2F6E-0060-453A-8399-06C9C9F45258}" presName="compNode" presStyleCnt="0"/>
      <dgm:spPr/>
    </dgm:pt>
    <dgm:pt modelId="{6143DA85-59BF-4843-A2C5-93BAA959A60C}" type="pres">
      <dgm:prSet presAssocID="{15CD2F6E-0060-453A-8399-06C9C9F45258}" presName="iconBgRect" presStyleLbl="bgShp" presStyleIdx="2" presStyleCnt="3"/>
      <dgm:spPr/>
    </dgm:pt>
    <dgm:pt modelId="{42BC8AC4-26CC-4BFA-8740-C927E7037BC4}" type="pres">
      <dgm:prSet presAssocID="{15CD2F6E-0060-453A-8399-06C9C9F4525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1D6C690C-6813-41E6-9A34-418B33384689}" type="pres">
      <dgm:prSet presAssocID="{15CD2F6E-0060-453A-8399-06C9C9F45258}" presName="spaceRect" presStyleCnt="0"/>
      <dgm:spPr/>
    </dgm:pt>
    <dgm:pt modelId="{6B89B8B4-BDE2-4A7C-8E42-F55E3A3D74F6}" type="pres">
      <dgm:prSet presAssocID="{15CD2F6E-0060-453A-8399-06C9C9F45258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41B9E8-D739-4FC4-AABA-5B25C65D0298}" srcId="{2FBFF5E6-C20B-490A-8444-86CDA1E355DF}" destId="{1CF1FCFE-1158-41AF-A0E3-2740410F7D58}" srcOrd="0" destOrd="0" parTransId="{0C09C790-794F-4399-B32D-1FAE9B903B31}" sibTransId="{12D1DE80-08D4-46BC-A1A0-D52A84C28720}"/>
    <dgm:cxn modelId="{DA0E1970-FB40-4DA5-99E9-33050B565AA9}" srcId="{2FBFF5E6-C20B-490A-8444-86CDA1E355DF}" destId="{15CD2F6E-0060-453A-8399-06C9C9F45258}" srcOrd="2" destOrd="0" parTransId="{9AB490C6-C8DF-448C-BF1A-FAD7A5ABE90E}" sibTransId="{C1CCAE29-8E71-434F-A5AB-CB3F41EC5872}"/>
    <dgm:cxn modelId="{9C0242DC-D881-4CD2-86AB-D79A47B22585}" type="presOf" srcId="{2FBFF5E6-C20B-490A-8444-86CDA1E355DF}" destId="{5D7ADBA5-770D-410A-A2DA-06988243F3D5}" srcOrd="0" destOrd="0" presId="urn:microsoft.com/office/officeart/2018/5/layout/IconCircleLabelList"/>
    <dgm:cxn modelId="{1C93BAF8-AEF1-4D1E-BF45-C10DA83B3E5D}" type="presOf" srcId="{89A826B7-A697-466F-849A-0D14D7177980}" destId="{29442A0F-8C11-41C8-8CF0-D82CC9048A01}" srcOrd="0" destOrd="0" presId="urn:microsoft.com/office/officeart/2018/5/layout/IconCircleLabelList"/>
    <dgm:cxn modelId="{55BEF153-E97A-4429-A119-B4167FC2194C}" srcId="{2FBFF5E6-C20B-490A-8444-86CDA1E355DF}" destId="{89A826B7-A697-466F-849A-0D14D7177980}" srcOrd="1" destOrd="0" parTransId="{0C1BACAB-661E-4A82-91B2-F70E7A0B17C8}" sibTransId="{0D9C9BE9-E34E-409C-AAEB-C6C7B1A82598}"/>
    <dgm:cxn modelId="{B19340DC-26A4-4290-B10B-916779F615D2}" type="presOf" srcId="{1CF1FCFE-1158-41AF-A0E3-2740410F7D58}" destId="{0FA8D689-6BD8-4E9B-BF64-B73D3DE1ADA2}" srcOrd="0" destOrd="0" presId="urn:microsoft.com/office/officeart/2018/5/layout/IconCircleLabelList"/>
    <dgm:cxn modelId="{E11C7B7D-CE0F-458A-A03D-680913A26336}" type="presOf" srcId="{15CD2F6E-0060-453A-8399-06C9C9F45258}" destId="{6B89B8B4-BDE2-4A7C-8E42-F55E3A3D74F6}" srcOrd="0" destOrd="0" presId="urn:microsoft.com/office/officeart/2018/5/layout/IconCircleLabelList"/>
    <dgm:cxn modelId="{7C3A0D0B-8D0A-4D64-B226-20562FD18E38}" type="presParOf" srcId="{5D7ADBA5-770D-410A-A2DA-06988243F3D5}" destId="{DDFC28ED-3DF8-4807-ACB0-C5589A6A34D1}" srcOrd="0" destOrd="0" presId="urn:microsoft.com/office/officeart/2018/5/layout/IconCircleLabelList"/>
    <dgm:cxn modelId="{FA93F040-428B-4C53-8FC1-207F3D22A299}" type="presParOf" srcId="{DDFC28ED-3DF8-4807-ACB0-C5589A6A34D1}" destId="{570817E9-C03E-458B-852D-A156C74AF5D8}" srcOrd="0" destOrd="0" presId="urn:microsoft.com/office/officeart/2018/5/layout/IconCircleLabelList"/>
    <dgm:cxn modelId="{94339C0C-E521-4701-AB7F-999F2CB30D56}" type="presParOf" srcId="{DDFC28ED-3DF8-4807-ACB0-C5589A6A34D1}" destId="{99B9AF79-7A83-475B-AC16-051ECA6FB13E}" srcOrd="1" destOrd="0" presId="urn:microsoft.com/office/officeart/2018/5/layout/IconCircleLabelList"/>
    <dgm:cxn modelId="{6F4B95DB-830C-4CB2-A797-B2E867F2E2F0}" type="presParOf" srcId="{DDFC28ED-3DF8-4807-ACB0-C5589A6A34D1}" destId="{7C3699B8-C2FB-4CE9-9053-9DD3F3A2C5BC}" srcOrd="2" destOrd="0" presId="urn:microsoft.com/office/officeart/2018/5/layout/IconCircleLabelList"/>
    <dgm:cxn modelId="{D8141486-A4A2-42CC-A4B2-97B7345C831B}" type="presParOf" srcId="{DDFC28ED-3DF8-4807-ACB0-C5589A6A34D1}" destId="{0FA8D689-6BD8-4E9B-BF64-B73D3DE1ADA2}" srcOrd="3" destOrd="0" presId="urn:microsoft.com/office/officeart/2018/5/layout/IconCircleLabelList"/>
    <dgm:cxn modelId="{287B0050-AC18-4F85-A331-D88D5C1B18D9}" type="presParOf" srcId="{5D7ADBA5-770D-410A-A2DA-06988243F3D5}" destId="{ACE3796A-B28A-4985-9AAE-C7ED63B725E3}" srcOrd="1" destOrd="0" presId="urn:microsoft.com/office/officeart/2018/5/layout/IconCircleLabelList"/>
    <dgm:cxn modelId="{CABF39DA-E91F-4C71-81C3-89D4320335BD}" type="presParOf" srcId="{5D7ADBA5-770D-410A-A2DA-06988243F3D5}" destId="{87F44AC2-79E9-4946-8A59-748DEBFEFF19}" srcOrd="2" destOrd="0" presId="urn:microsoft.com/office/officeart/2018/5/layout/IconCircleLabelList"/>
    <dgm:cxn modelId="{51BDEAC6-D601-4543-B4A8-9BE0FA5C656B}" type="presParOf" srcId="{87F44AC2-79E9-4946-8A59-748DEBFEFF19}" destId="{0E188E17-3622-41D5-BA38-11BD548A0A6B}" srcOrd="0" destOrd="0" presId="urn:microsoft.com/office/officeart/2018/5/layout/IconCircleLabelList"/>
    <dgm:cxn modelId="{039D484E-F201-4BCA-9402-30B01D8D09A0}" type="presParOf" srcId="{87F44AC2-79E9-4946-8A59-748DEBFEFF19}" destId="{D8301A96-7650-4F17-ABFE-F8E522BA7793}" srcOrd="1" destOrd="0" presId="urn:microsoft.com/office/officeart/2018/5/layout/IconCircleLabelList"/>
    <dgm:cxn modelId="{7A152634-DC10-48B8-B190-0592FDDE37D0}" type="presParOf" srcId="{87F44AC2-79E9-4946-8A59-748DEBFEFF19}" destId="{D2D5C1DC-9AA2-474F-B37A-A1349BCB4A93}" srcOrd="2" destOrd="0" presId="urn:microsoft.com/office/officeart/2018/5/layout/IconCircleLabelList"/>
    <dgm:cxn modelId="{D7E995E6-7855-42F5-97F6-426EA48FAD6F}" type="presParOf" srcId="{87F44AC2-79E9-4946-8A59-748DEBFEFF19}" destId="{29442A0F-8C11-41C8-8CF0-D82CC9048A01}" srcOrd="3" destOrd="0" presId="urn:microsoft.com/office/officeart/2018/5/layout/IconCircleLabelList"/>
    <dgm:cxn modelId="{D7CC997E-7525-44FA-BD8F-547279336FEE}" type="presParOf" srcId="{5D7ADBA5-770D-410A-A2DA-06988243F3D5}" destId="{7E1F6161-3B48-4DA8-8CA2-199FE683AEF9}" srcOrd="3" destOrd="0" presId="urn:microsoft.com/office/officeart/2018/5/layout/IconCircleLabelList"/>
    <dgm:cxn modelId="{EDB56899-587F-46D2-A345-4EBB1B95101C}" type="presParOf" srcId="{5D7ADBA5-770D-410A-A2DA-06988243F3D5}" destId="{6A804CB0-5BAE-44C1-9F39-D182FE921FBC}" srcOrd="4" destOrd="0" presId="urn:microsoft.com/office/officeart/2018/5/layout/IconCircleLabelList"/>
    <dgm:cxn modelId="{78938889-B5C1-427E-90FD-61C49B5D8E3B}" type="presParOf" srcId="{6A804CB0-5BAE-44C1-9F39-D182FE921FBC}" destId="{6143DA85-59BF-4843-A2C5-93BAA959A60C}" srcOrd="0" destOrd="0" presId="urn:microsoft.com/office/officeart/2018/5/layout/IconCircleLabelList"/>
    <dgm:cxn modelId="{EEB2FE93-F176-4B69-9AA2-E9BEFBD15434}" type="presParOf" srcId="{6A804CB0-5BAE-44C1-9F39-D182FE921FBC}" destId="{42BC8AC4-26CC-4BFA-8740-C927E7037BC4}" srcOrd="1" destOrd="0" presId="urn:microsoft.com/office/officeart/2018/5/layout/IconCircleLabelList"/>
    <dgm:cxn modelId="{AD0DA835-39CE-45E5-832B-BE2CD9FEEF4D}" type="presParOf" srcId="{6A804CB0-5BAE-44C1-9F39-D182FE921FBC}" destId="{1D6C690C-6813-41E6-9A34-418B33384689}" srcOrd="2" destOrd="0" presId="urn:microsoft.com/office/officeart/2018/5/layout/IconCircleLabelList"/>
    <dgm:cxn modelId="{7C77C077-6BE5-4883-BAE9-669DABC458A7}" type="presParOf" srcId="{6A804CB0-5BAE-44C1-9F39-D182FE921FBC}" destId="{6B89B8B4-BDE2-4A7C-8E42-F55E3A3D74F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BC300-F911-4DF6-86F5-BB943372822D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856D07F-0D6D-41B9-B0FA-CC0C8B0669B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Emergency Response Performance Measures</a:t>
          </a:r>
        </a:p>
      </dgm:t>
    </dgm:pt>
    <dgm:pt modelId="{13D7719A-6ED1-4806-9279-F2A0C64C00A1}" type="parTrans" cxnId="{7E9B7F21-CE1D-4E46-8C0D-79A7FEF78323}">
      <dgm:prSet/>
      <dgm:spPr/>
      <dgm:t>
        <a:bodyPr/>
        <a:lstStyle/>
        <a:p>
          <a:endParaRPr lang="en-US"/>
        </a:p>
      </dgm:t>
    </dgm:pt>
    <dgm:pt modelId="{E0BFD268-83A2-4691-8087-C0E9905D66E5}" type="sibTrans" cxnId="{7E9B7F21-CE1D-4E46-8C0D-79A7FEF78323}">
      <dgm:prSet/>
      <dgm:spPr/>
      <dgm:t>
        <a:bodyPr/>
        <a:lstStyle/>
        <a:p>
          <a:endParaRPr lang="en-US"/>
        </a:p>
      </dgm:t>
    </dgm:pt>
    <dgm:pt modelId="{3A14EEC3-FBEB-427C-8EC0-21818FB7F1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5890 responses </a:t>
          </a:r>
          <a:r>
            <a:rPr lang="en-US" dirty="0"/>
            <a:t>annually</a:t>
          </a:r>
        </a:p>
      </dgm:t>
    </dgm:pt>
    <dgm:pt modelId="{8C4AD5F1-8721-4127-A5C7-B80982ACB7C2}" type="parTrans" cxnId="{7101C06F-83D3-424E-943D-BCB27F7A1012}">
      <dgm:prSet/>
      <dgm:spPr/>
      <dgm:t>
        <a:bodyPr/>
        <a:lstStyle/>
        <a:p>
          <a:endParaRPr lang="en-US"/>
        </a:p>
      </dgm:t>
    </dgm:pt>
    <dgm:pt modelId="{3EFAE861-1DB1-45E1-8B30-AFE73425373C}" type="sibTrans" cxnId="{7101C06F-83D3-424E-943D-BCB27F7A1012}">
      <dgm:prSet/>
      <dgm:spPr/>
      <dgm:t>
        <a:bodyPr/>
        <a:lstStyle/>
        <a:p>
          <a:endParaRPr lang="en-US"/>
        </a:p>
      </dgm:t>
    </dgm:pt>
    <dgm:pt modelId="{CEC90F54-325B-40EA-BB19-7B46D34C399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1 </a:t>
          </a:r>
          <a:r>
            <a:rPr lang="en-US" dirty="0"/>
            <a:t>civilian casualties</a:t>
          </a:r>
        </a:p>
      </dgm:t>
    </dgm:pt>
    <dgm:pt modelId="{3D99B374-3520-4974-8E25-D38DC6E0B869}" type="parTrans" cxnId="{7D4BC8E7-7EEC-4BA7-8089-016770CDA20C}">
      <dgm:prSet/>
      <dgm:spPr/>
      <dgm:t>
        <a:bodyPr/>
        <a:lstStyle/>
        <a:p>
          <a:endParaRPr lang="en-US"/>
        </a:p>
      </dgm:t>
    </dgm:pt>
    <dgm:pt modelId="{5180DCC6-F3D1-4DFB-B164-70B70A8F2FE2}" type="sibTrans" cxnId="{7D4BC8E7-7EEC-4BA7-8089-016770CDA20C}">
      <dgm:prSet/>
      <dgm:spPr/>
      <dgm:t>
        <a:bodyPr/>
        <a:lstStyle/>
        <a:p>
          <a:endParaRPr lang="en-US"/>
        </a:p>
      </dgm:t>
    </dgm:pt>
    <dgm:pt modelId="{F5152625-F208-4E23-ABD7-D7352D93C93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1903 </a:t>
          </a:r>
          <a:r>
            <a:rPr lang="en-US" dirty="0"/>
            <a:t>transports to local hospitals</a:t>
          </a:r>
        </a:p>
        <a:p>
          <a:pPr>
            <a:lnSpc>
              <a:spcPct val="100000"/>
            </a:lnSpc>
          </a:pPr>
          <a:r>
            <a:rPr lang="en-US" dirty="0"/>
            <a:t>90% compliance to &lt;9 minute response benchmark</a:t>
          </a:r>
        </a:p>
      </dgm:t>
    </dgm:pt>
    <dgm:pt modelId="{28E25AA9-CEE8-4E1A-BCAA-E596882EBF38}" type="parTrans" cxnId="{8906602A-5BC4-461D-B5BC-7EE62C9B1BA7}">
      <dgm:prSet/>
      <dgm:spPr/>
      <dgm:t>
        <a:bodyPr/>
        <a:lstStyle/>
        <a:p>
          <a:endParaRPr lang="en-US"/>
        </a:p>
      </dgm:t>
    </dgm:pt>
    <dgm:pt modelId="{3581F95E-4D1A-44B0-8B8D-096666585839}" type="sibTrans" cxnId="{8906602A-5BC4-461D-B5BC-7EE62C9B1BA7}">
      <dgm:prSet/>
      <dgm:spPr/>
      <dgm:t>
        <a:bodyPr/>
        <a:lstStyle/>
        <a:p>
          <a:endParaRPr lang="en-US"/>
        </a:p>
      </dgm:t>
    </dgm:pt>
    <dgm:pt modelId="{351387B7-32E6-4A63-B733-B071E1A175F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Fire Prevention Performance Measures</a:t>
          </a:r>
        </a:p>
      </dgm:t>
    </dgm:pt>
    <dgm:pt modelId="{4D98E154-7C8D-412F-ADD8-A6FF830991A2}" type="parTrans" cxnId="{695FF729-33D7-417A-AD81-B6FE319D74E3}">
      <dgm:prSet/>
      <dgm:spPr/>
      <dgm:t>
        <a:bodyPr/>
        <a:lstStyle/>
        <a:p>
          <a:endParaRPr lang="en-US"/>
        </a:p>
      </dgm:t>
    </dgm:pt>
    <dgm:pt modelId="{CCECE3EC-FD86-4B5C-AAD7-64A29E7C04CC}" type="sibTrans" cxnId="{695FF729-33D7-417A-AD81-B6FE319D74E3}">
      <dgm:prSet/>
      <dgm:spPr/>
      <dgm:t>
        <a:bodyPr/>
        <a:lstStyle/>
        <a:p>
          <a:endParaRPr lang="en-US"/>
        </a:p>
      </dgm:t>
    </dgm:pt>
    <dgm:pt modelId="{3A28B5AF-17FF-4734-A44D-B91F407757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$</a:t>
          </a:r>
          <a:r>
            <a:rPr lang="en-US" dirty="0" smtClean="0"/>
            <a:t>1,436,000 </a:t>
          </a:r>
          <a:r>
            <a:rPr lang="en-US" dirty="0" smtClean="0"/>
            <a:t>property loss to fire</a:t>
          </a:r>
          <a:endParaRPr lang="en-US" dirty="0"/>
        </a:p>
      </dgm:t>
    </dgm:pt>
    <dgm:pt modelId="{8C38FF37-607D-478E-BA12-70FEF6B71546}" type="parTrans" cxnId="{959A6ABB-902F-4471-ADEA-094023BD515C}">
      <dgm:prSet/>
      <dgm:spPr/>
      <dgm:t>
        <a:bodyPr/>
        <a:lstStyle/>
        <a:p>
          <a:endParaRPr lang="en-US"/>
        </a:p>
      </dgm:t>
    </dgm:pt>
    <dgm:pt modelId="{2E6B5859-4E59-4970-BBF7-96EB945DCDBE}" type="sibTrans" cxnId="{959A6ABB-902F-4471-ADEA-094023BD515C}">
      <dgm:prSet/>
      <dgm:spPr/>
      <dgm:t>
        <a:bodyPr/>
        <a:lstStyle/>
        <a:p>
          <a:endParaRPr lang="en-US"/>
        </a:p>
      </dgm:t>
    </dgm:pt>
    <dgm:pt modelId="{FBFF2270-E48C-4AA4-B6E4-0EBD3F5449B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$</a:t>
          </a:r>
          <a:r>
            <a:rPr lang="en-US" dirty="0" smtClean="0"/>
            <a:t>11,391,327 </a:t>
          </a:r>
          <a:r>
            <a:rPr lang="en-US" dirty="0" smtClean="0"/>
            <a:t>property </a:t>
          </a:r>
          <a:r>
            <a:rPr lang="en-US" dirty="0"/>
            <a:t>saved</a:t>
          </a:r>
        </a:p>
      </dgm:t>
    </dgm:pt>
    <dgm:pt modelId="{2ACFB432-B88B-49FD-8F26-15081518E33C}" type="parTrans" cxnId="{70A74814-38A8-4B31-A9B9-CCE20EDC520A}">
      <dgm:prSet/>
      <dgm:spPr/>
      <dgm:t>
        <a:bodyPr/>
        <a:lstStyle/>
        <a:p>
          <a:endParaRPr lang="en-US"/>
        </a:p>
      </dgm:t>
    </dgm:pt>
    <dgm:pt modelId="{DEC0C35C-62F5-4441-98FA-BF61FDDFECD4}" type="sibTrans" cxnId="{70A74814-38A8-4B31-A9B9-CCE20EDC520A}">
      <dgm:prSet/>
      <dgm:spPr/>
      <dgm:t>
        <a:bodyPr/>
        <a:lstStyle/>
        <a:p>
          <a:endParaRPr lang="en-US"/>
        </a:p>
      </dgm:t>
    </dgm:pt>
    <dgm:pt modelId="{279F523D-E6AA-47B6-A296-862B92766F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NFPA Life Safety Code, 100% compliance</a:t>
          </a:r>
        </a:p>
      </dgm:t>
    </dgm:pt>
    <dgm:pt modelId="{0BB5C9F5-7196-480E-9F80-6DD02705F3DC}" type="parTrans" cxnId="{FCF9845F-3AF2-4E52-AB42-24903BEFC128}">
      <dgm:prSet/>
      <dgm:spPr/>
      <dgm:t>
        <a:bodyPr/>
        <a:lstStyle/>
        <a:p>
          <a:endParaRPr lang="en-US"/>
        </a:p>
      </dgm:t>
    </dgm:pt>
    <dgm:pt modelId="{1CFC355D-B6DA-4D00-BAA6-974DDE9C1C11}" type="sibTrans" cxnId="{FCF9845F-3AF2-4E52-AB42-24903BEFC128}">
      <dgm:prSet/>
      <dgm:spPr/>
      <dgm:t>
        <a:bodyPr/>
        <a:lstStyle/>
        <a:p>
          <a:endParaRPr lang="en-US"/>
        </a:p>
      </dgm:t>
    </dgm:pt>
    <dgm:pt modelId="{0D852CC4-63E9-4099-8D10-8E25928FD946}" type="pres">
      <dgm:prSet presAssocID="{A6EBC300-F911-4DF6-86F5-BB943372822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C58CCE-CED6-45AB-8353-822E37F67D33}" type="pres">
      <dgm:prSet presAssocID="{E856D07F-0D6D-41B9-B0FA-CC0C8B0669BF}" presName="compNode" presStyleCnt="0"/>
      <dgm:spPr/>
    </dgm:pt>
    <dgm:pt modelId="{D57B1727-8315-4AC7-AA97-482596C213FE}" type="pres">
      <dgm:prSet presAssocID="{E856D07F-0D6D-41B9-B0FA-CC0C8B0669B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C80DE5E7-9635-49D9-B49B-FABB410C3588}" type="pres">
      <dgm:prSet presAssocID="{E856D07F-0D6D-41B9-B0FA-CC0C8B0669BF}" presName="iconSpace" presStyleCnt="0"/>
      <dgm:spPr/>
    </dgm:pt>
    <dgm:pt modelId="{7FAE1D2A-4201-4087-8527-6805DCB5F7E8}" type="pres">
      <dgm:prSet presAssocID="{E856D07F-0D6D-41B9-B0FA-CC0C8B0669BF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FC131F-7189-4750-A00B-BF339C6F62E8}" type="pres">
      <dgm:prSet presAssocID="{E856D07F-0D6D-41B9-B0FA-CC0C8B0669BF}" presName="txSpace" presStyleCnt="0"/>
      <dgm:spPr/>
    </dgm:pt>
    <dgm:pt modelId="{AF6DE074-4A4C-494F-86F6-3C95584E649C}" type="pres">
      <dgm:prSet presAssocID="{E856D07F-0D6D-41B9-B0FA-CC0C8B0669BF}" presName="desTx" presStyleLbl="revTx" presStyleIdx="1" presStyleCnt="4">
        <dgm:presLayoutVars/>
      </dgm:prSet>
      <dgm:spPr/>
      <dgm:t>
        <a:bodyPr/>
        <a:lstStyle/>
        <a:p>
          <a:endParaRPr lang="en-US"/>
        </a:p>
      </dgm:t>
    </dgm:pt>
    <dgm:pt modelId="{F7BA92C6-AF7B-41CC-A69A-C2168D5D9792}" type="pres">
      <dgm:prSet presAssocID="{E0BFD268-83A2-4691-8087-C0E9905D66E5}" presName="sibTrans" presStyleCnt="0"/>
      <dgm:spPr/>
    </dgm:pt>
    <dgm:pt modelId="{E3F44DFA-10DF-46EC-A716-34029A9BC930}" type="pres">
      <dgm:prSet presAssocID="{351387B7-32E6-4A63-B733-B071E1A175F6}" presName="compNode" presStyleCnt="0"/>
      <dgm:spPr/>
    </dgm:pt>
    <dgm:pt modelId="{7C3AB3F9-0511-4C40-99C4-F4464D806F77}" type="pres">
      <dgm:prSet presAssocID="{351387B7-32E6-4A63-B733-B071E1A175F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ire"/>
        </a:ext>
      </dgm:extLst>
    </dgm:pt>
    <dgm:pt modelId="{E1DFF546-C09C-49B1-AEA9-C625E0846E54}" type="pres">
      <dgm:prSet presAssocID="{351387B7-32E6-4A63-B733-B071E1A175F6}" presName="iconSpace" presStyleCnt="0"/>
      <dgm:spPr/>
    </dgm:pt>
    <dgm:pt modelId="{6CAA5C14-0313-487A-9904-9079B0EC58C2}" type="pres">
      <dgm:prSet presAssocID="{351387B7-32E6-4A63-B733-B071E1A175F6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A4DE340-E50D-4ABC-B4E9-BD4FBB1421A8}" type="pres">
      <dgm:prSet presAssocID="{351387B7-32E6-4A63-B733-B071E1A175F6}" presName="txSpace" presStyleCnt="0"/>
      <dgm:spPr/>
    </dgm:pt>
    <dgm:pt modelId="{1368FE39-577A-4002-8A38-E8815B2E3EA0}" type="pres">
      <dgm:prSet presAssocID="{351387B7-32E6-4A63-B733-B071E1A175F6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959A6ABB-902F-4471-ADEA-094023BD515C}" srcId="{351387B7-32E6-4A63-B733-B071E1A175F6}" destId="{3A28B5AF-17FF-4734-A44D-B91F407757C2}" srcOrd="0" destOrd="0" parTransId="{8C38FF37-607D-478E-BA12-70FEF6B71546}" sibTransId="{2E6B5859-4E59-4970-BBF7-96EB945DCDBE}"/>
    <dgm:cxn modelId="{2F0B8F12-FB12-46FD-8F59-7E311DBFE128}" type="presOf" srcId="{E856D07F-0D6D-41B9-B0FA-CC0C8B0669BF}" destId="{7FAE1D2A-4201-4087-8527-6805DCB5F7E8}" srcOrd="0" destOrd="0" presId="urn:microsoft.com/office/officeart/2018/5/layout/CenteredIconLabelDescriptionList"/>
    <dgm:cxn modelId="{88C0A07F-031C-4710-9D6E-E71048CA6CD0}" type="presOf" srcId="{3A14EEC3-FBEB-427C-8EC0-21818FB7F148}" destId="{AF6DE074-4A4C-494F-86F6-3C95584E649C}" srcOrd="0" destOrd="0" presId="urn:microsoft.com/office/officeart/2018/5/layout/CenteredIconLabelDescriptionList"/>
    <dgm:cxn modelId="{4515F163-68F6-462B-B2C1-67F988A4C8E3}" type="presOf" srcId="{FBFF2270-E48C-4AA4-B6E4-0EBD3F5449B2}" destId="{1368FE39-577A-4002-8A38-E8815B2E3EA0}" srcOrd="0" destOrd="1" presId="urn:microsoft.com/office/officeart/2018/5/layout/CenteredIconLabelDescriptionList"/>
    <dgm:cxn modelId="{BDA161AC-3327-4F81-8E9D-D6746D55B7B2}" type="presOf" srcId="{F5152625-F208-4E23-ABD7-D7352D93C938}" destId="{AF6DE074-4A4C-494F-86F6-3C95584E649C}" srcOrd="0" destOrd="2" presId="urn:microsoft.com/office/officeart/2018/5/layout/CenteredIconLabelDescriptionList"/>
    <dgm:cxn modelId="{23F510CD-5AA4-4FA4-8594-FAD7A979B5F9}" type="presOf" srcId="{A6EBC300-F911-4DF6-86F5-BB943372822D}" destId="{0D852CC4-63E9-4099-8D10-8E25928FD946}" srcOrd="0" destOrd="0" presId="urn:microsoft.com/office/officeart/2018/5/layout/CenteredIconLabelDescriptionList"/>
    <dgm:cxn modelId="{FCF9845F-3AF2-4E52-AB42-24903BEFC128}" srcId="{351387B7-32E6-4A63-B733-B071E1A175F6}" destId="{279F523D-E6AA-47B6-A296-862B92766F74}" srcOrd="2" destOrd="0" parTransId="{0BB5C9F5-7196-480E-9F80-6DD02705F3DC}" sibTransId="{1CFC355D-B6DA-4D00-BAA6-974DDE9C1C11}"/>
    <dgm:cxn modelId="{6B79A175-C690-4F08-B805-CFB63939F645}" type="presOf" srcId="{CEC90F54-325B-40EA-BB19-7B46D34C399F}" destId="{AF6DE074-4A4C-494F-86F6-3C95584E649C}" srcOrd="0" destOrd="1" presId="urn:microsoft.com/office/officeart/2018/5/layout/CenteredIconLabelDescriptionList"/>
    <dgm:cxn modelId="{8906602A-5BC4-461D-B5BC-7EE62C9B1BA7}" srcId="{E856D07F-0D6D-41B9-B0FA-CC0C8B0669BF}" destId="{F5152625-F208-4E23-ABD7-D7352D93C938}" srcOrd="2" destOrd="0" parTransId="{28E25AA9-CEE8-4E1A-BCAA-E596882EBF38}" sibTransId="{3581F95E-4D1A-44B0-8B8D-096666585839}"/>
    <dgm:cxn modelId="{7101C06F-83D3-424E-943D-BCB27F7A1012}" srcId="{E856D07F-0D6D-41B9-B0FA-CC0C8B0669BF}" destId="{3A14EEC3-FBEB-427C-8EC0-21818FB7F148}" srcOrd="0" destOrd="0" parTransId="{8C4AD5F1-8721-4127-A5C7-B80982ACB7C2}" sibTransId="{3EFAE861-1DB1-45E1-8B30-AFE73425373C}"/>
    <dgm:cxn modelId="{695FF729-33D7-417A-AD81-B6FE319D74E3}" srcId="{A6EBC300-F911-4DF6-86F5-BB943372822D}" destId="{351387B7-32E6-4A63-B733-B071E1A175F6}" srcOrd="1" destOrd="0" parTransId="{4D98E154-7C8D-412F-ADD8-A6FF830991A2}" sibTransId="{CCECE3EC-FD86-4B5C-AAD7-64A29E7C04CC}"/>
    <dgm:cxn modelId="{FBE7C0FE-D830-4B45-AFFE-8DA1F9E9E144}" type="presOf" srcId="{3A28B5AF-17FF-4734-A44D-B91F407757C2}" destId="{1368FE39-577A-4002-8A38-E8815B2E3EA0}" srcOrd="0" destOrd="0" presId="urn:microsoft.com/office/officeart/2018/5/layout/CenteredIconLabelDescriptionList"/>
    <dgm:cxn modelId="{7D4BC8E7-7EEC-4BA7-8089-016770CDA20C}" srcId="{E856D07F-0D6D-41B9-B0FA-CC0C8B0669BF}" destId="{CEC90F54-325B-40EA-BB19-7B46D34C399F}" srcOrd="1" destOrd="0" parTransId="{3D99B374-3520-4974-8E25-D38DC6E0B869}" sibTransId="{5180DCC6-F3D1-4DFB-B164-70B70A8F2FE2}"/>
    <dgm:cxn modelId="{70A74814-38A8-4B31-A9B9-CCE20EDC520A}" srcId="{351387B7-32E6-4A63-B733-B071E1A175F6}" destId="{FBFF2270-E48C-4AA4-B6E4-0EBD3F5449B2}" srcOrd="1" destOrd="0" parTransId="{2ACFB432-B88B-49FD-8F26-15081518E33C}" sibTransId="{DEC0C35C-62F5-4441-98FA-BF61FDDFECD4}"/>
    <dgm:cxn modelId="{1E73D4F0-4D98-47A6-B326-D0343DD3030D}" type="presOf" srcId="{351387B7-32E6-4A63-B733-B071E1A175F6}" destId="{6CAA5C14-0313-487A-9904-9079B0EC58C2}" srcOrd="0" destOrd="0" presId="urn:microsoft.com/office/officeart/2018/5/layout/CenteredIconLabelDescriptionList"/>
    <dgm:cxn modelId="{7E9B7F21-CE1D-4E46-8C0D-79A7FEF78323}" srcId="{A6EBC300-F911-4DF6-86F5-BB943372822D}" destId="{E856D07F-0D6D-41B9-B0FA-CC0C8B0669BF}" srcOrd="0" destOrd="0" parTransId="{13D7719A-6ED1-4806-9279-F2A0C64C00A1}" sibTransId="{E0BFD268-83A2-4691-8087-C0E9905D66E5}"/>
    <dgm:cxn modelId="{72A56E51-1CAC-47AA-9569-4A42C37BABBC}" type="presOf" srcId="{279F523D-E6AA-47B6-A296-862B92766F74}" destId="{1368FE39-577A-4002-8A38-E8815B2E3EA0}" srcOrd="0" destOrd="2" presId="urn:microsoft.com/office/officeart/2018/5/layout/CenteredIconLabelDescriptionList"/>
    <dgm:cxn modelId="{48F5B073-0E62-4D4B-BE0F-06792CEAF144}" type="presParOf" srcId="{0D852CC4-63E9-4099-8D10-8E25928FD946}" destId="{6EC58CCE-CED6-45AB-8353-822E37F67D33}" srcOrd="0" destOrd="0" presId="urn:microsoft.com/office/officeart/2018/5/layout/CenteredIconLabelDescriptionList"/>
    <dgm:cxn modelId="{DA07F03D-3689-4AE6-9253-40DD9C2107D8}" type="presParOf" srcId="{6EC58CCE-CED6-45AB-8353-822E37F67D33}" destId="{D57B1727-8315-4AC7-AA97-482596C213FE}" srcOrd="0" destOrd="0" presId="urn:microsoft.com/office/officeart/2018/5/layout/CenteredIconLabelDescriptionList"/>
    <dgm:cxn modelId="{6494F3AD-11EE-46E7-ABFC-802A9D183EBB}" type="presParOf" srcId="{6EC58CCE-CED6-45AB-8353-822E37F67D33}" destId="{C80DE5E7-9635-49D9-B49B-FABB410C3588}" srcOrd="1" destOrd="0" presId="urn:microsoft.com/office/officeart/2018/5/layout/CenteredIconLabelDescriptionList"/>
    <dgm:cxn modelId="{A964E9B3-12CA-4477-83C5-465AE93AA986}" type="presParOf" srcId="{6EC58CCE-CED6-45AB-8353-822E37F67D33}" destId="{7FAE1D2A-4201-4087-8527-6805DCB5F7E8}" srcOrd="2" destOrd="0" presId="urn:microsoft.com/office/officeart/2018/5/layout/CenteredIconLabelDescriptionList"/>
    <dgm:cxn modelId="{81E1E359-7459-460E-A4EB-72E12F645103}" type="presParOf" srcId="{6EC58CCE-CED6-45AB-8353-822E37F67D33}" destId="{1AFC131F-7189-4750-A00B-BF339C6F62E8}" srcOrd="3" destOrd="0" presId="urn:microsoft.com/office/officeart/2018/5/layout/CenteredIconLabelDescriptionList"/>
    <dgm:cxn modelId="{AA0766AB-3DB5-4709-A109-4C12721137A4}" type="presParOf" srcId="{6EC58CCE-CED6-45AB-8353-822E37F67D33}" destId="{AF6DE074-4A4C-494F-86F6-3C95584E649C}" srcOrd="4" destOrd="0" presId="urn:microsoft.com/office/officeart/2018/5/layout/CenteredIconLabelDescriptionList"/>
    <dgm:cxn modelId="{EFBF8045-0DA5-42C9-B654-B8A09CCC5DB0}" type="presParOf" srcId="{0D852CC4-63E9-4099-8D10-8E25928FD946}" destId="{F7BA92C6-AF7B-41CC-A69A-C2168D5D9792}" srcOrd="1" destOrd="0" presId="urn:microsoft.com/office/officeart/2018/5/layout/CenteredIconLabelDescriptionList"/>
    <dgm:cxn modelId="{A58502F9-9ECC-4CDE-B1F2-0349BE4F4117}" type="presParOf" srcId="{0D852CC4-63E9-4099-8D10-8E25928FD946}" destId="{E3F44DFA-10DF-46EC-A716-34029A9BC930}" srcOrd="2" destOrd="0" presId="urn:microsoft.com/office/officeart/2018/5/layout/CenteredIconLabelDescriptionList"/>
    <dgm:cxn modelId="{7DED6AF0-637F-493B-9C9C-A5E0371C5EFA}" type="presParOf" srcId="{E3F44DFA-10DF-46EC-A716-34029A9BC930}" destId="{7C3AB3F9-0511-4C40-99C4-F4464D806F77}" srcOrd="0" destOrd="0" presId="urn:microsoft.com/office/officeart/2018/5/layout/CenteredIconLabelDescriptionList"/>
    <dgm:cxn modelId="{8D9131EB-32FD-4DE0-B284-2F40D6DF5DC1}" type="presParOf" srcId="{E3F44DFA-10DF-46EC-A716-34029A9BC930}" destId="{E1DFF546-C09C-49B1-AEA9-C625E0846E54}" srcOrd="1" destOrd="0" presId="urn:microsoft.com/office/officeart/2018/5/layout/CenteredIconLabelDescriptionList"/>
    <dgm:cxn modelId="{A77ACD1C-2986-4146-A257-5D0FBA8CDE5A}" type="presParOf" srcId="{E3F44DFA-10DF-46EC-A716-34029A9BC930}" destId="{6CAA5C14-0313-487A-9904-9079B0EC58C2}" srcOrd="2" destOrd="0" presId="urn:microsoft.com/office/officeart/2018/5/layout/CenteredIconLabelDescriptionList"/>
    <dgm:cxn modelId="{B7721D1C-B6CD-4A70-9C44-81196F84EF63}" type="presParOf" srcId="{E3F44DFA-10DF-46EC-A716-34029A9BC930}" destId="{4A4DE340-E50D-4ABC-B4E9-BD4FBB1421A8}" srcOrd="3" destOrd="0" presId="urn:microsoft.com/office/officeart/2018/5/layout/CenteredIconLabelDescriptionList"/>
    <dgm:cxn modelId="{053B7383-85B2-4574-BC55-3CA2F84CB4B6}" type="presParOf" srcId="{E3F44DFA-10DF-46EC-A716-34029A9BC930}" destId="{1368FE39-577A-4002-8A38-E8815B2E3EA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A50B2-0DB7-43A1-841B-FE5831F7B6E3}">
      <dsp:nvSpPr>
        <dsp:cNvPr id="0" name=""/>
        <dsp:cNvSpPr/>
      </dsp:nvSpPr>
      <dsp:spPr>
        <a:xfrm>
          <a:off x="0" y="617732"/>
          <a:ext cx="10058399" cy="11336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75B5FD-EE94-42C0-8EFE-9626B0C1FD44}">
      <dsp:nvSpPr>
        <dsp:cNvPr id="0" name=""/>
        <dsp:cNvSpPr/>
      </dsp:nvSpPr>
      <dsp:spPr>
        <a:xfrm>
          <a:off x="342916" y="872793"/>
          <a:ext cx="623483" cy="62348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B53CB-000A-4262-954E-EDD605B3B7C1}">
      <dsp:nvSpPr>
        <dsp:cNvPr id="0" name=""/>
        <dsp:cNvSpPr/>
      </dsp:nvSpPr>
      <dsp:spPr>
        <a:xfrm>
          <a:off x="1309315" y="617732"/>
          <a:ext cx="8747804" cy="1133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73" tIns="119973" rIns="119973" bIns="119973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The New Smyrna Beach Fire Department is dedicated to being the best community focused fire and rescue department that meets the ever changing needs of our community while ensuring a safe and secure environment for all through professional development, unity and teamwork.</a:t>
          </a:r>
        </a:p>
      </dsp:txBody>
      <dsp:txXfrm>
        <a:off x="1309315" y="617732"/>
        <a:ext cx="8747804" cy="1133606"/>
      </dsp:txXfrm>
    </dsp:sp>
    <dsp:sp modelId="{CEC48A55-4B17-4924-9742-93BEA5C787B4}">
      <dsp:nvSpPr>
        <dsp:cNvPr id="0" name=""/>
        <dsp:cNvSpPr/>
      </dsp:nvSpPr>
      <dsp:spPr>
        <a:xfrm>
          <a:off x="0" y="2034740"/>
          <a:ext cx="10058399" cy="11336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86898-561D-4278-9AEE-6A4616743908}">
      <dsp:nvSpPr>
        <dsp:cNvPr id="0" name=""/>
        <dsp:cNvSpPr/>
      </dsp:nvSpPr>
      <dsp:spPr>
        <a:xfrm>
          <a:off x="342916" y="2289802"/>
          <a:ext cx="623483" cy="62348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CD724-2079-4A89-B53A-0C4C6A278E6F}">
      <dsp:nvSpPr>
        <dsp:cNvPr id="0" name=""/>
        <dsp:cNvSpPr/>
      </dsp:nvSpPr>
      <dsp:spPr>
        <a:xfrm>
          <a:off x="1309315" y="2034740"/>
          <a:ext cx="4526280" cy="1133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73" tIns="119973" rIns="119973" bIns="119973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Our Values</a:t>
          </a:r>
        </a:p>
      </dsp:txBody>
      <dsp:txXfrm>
        <a:off x="1309315" y="2034740"/>
        <a:ext cx="4526280" cy="1133606"/>
      </dsp:txXfrm>
    </dsp:sp>
    <dsp:sp modelId="{C900539B-D9F8-4DB3-B719-65D10FDE89FA}">
      <dsp:nvSpPr>
        <dsp:cNvPr id="0" name=""/>
        <dsp:cNvSpPr/>
      </dsp:nvSpPr>
      <dsp:spPr>
        <a:xfrm>
          <a:off x="5835595" y="2034740"/>
          <a:ext cx="4221524" cy="1133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73" tIns="119973" rIns="119973" bIns="119973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Commitment - to community and employees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Reliability/Responsiveness – rapid, consistent service that meets the needs of the community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Innovation - taking advantage of technology and trends to improve service delivery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Life - preservation of ALL life</a:t>
          </a:r>
        </a:p>
      </dsp:txBody>
      <dsp:txXfrm>
        <a:off x="5835595" y="2034740"/>
        <a:ext cx="4221524" cy="1133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817E9-C03E-458B-852D-A156C74AF5D8}">
      <dsp:nvSpPr>
        <dsp:cNvPr id="0" name=""/>
        <dsp:cNvSpPr/>
      </dsp:nvSpPr>
      <dsp:spPr>
        <a:xfrm>
          <a:off x="616949" y="340539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B9AF79-7A83-475B-AC16-051ECA6FB13E}">
      <dsp:nvSpPr>
        <dsp:cNvPr id="0" name=""/>
        <dsp:cNvSpPr/>
      </dsp:nvSpPr>
      <dsp:spPr>
        <a:xfrm>
          <a:off x="1004512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8D689-6BD8-4E9B-BF64-B73D3DE1ADA2}">
      <dsp:nvSpPr>
        <dsp:cNvPr id="0" name=""/>
        <dsp:cNvSpPr/>
      </dsp:nvSpPr>
      <dsp:spPr>
        <a:xfrm>
          <a:off x="35606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700" kern="1200" dirty="0"/>
            <a:t>Fire and EMS services</a:t>
          </a:r>
        </a:p>
      </dsp:txBody>
      <dsp:txXfrm>
        <a:off x="35606" y="2725540"/>
        <a:ext cx="2981250" cy="720000"/>
      </dsp:txXfrm>
    </dsp:sp>
    <dsp:sp modelId="{0E188E17-3622-41D5-BA38-11BD548A0A6B}">
      <dsp:nvSpPr>
        <dsp:cNvPr id="0" name=""/>
        <dsp:cNvSpPr/>
      </dsp:nvSpPr>
      <dsp:spPr>
        <a:xfrm>
          <a:off x="4119918" y="340539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01A96-7650-4F17-ABFE-F8E522BA7793}">
      <dsp:nvSpPr>
        <dsp:cNvPr id="0" name=""/>
        <dsp:cNvSpPr/>
      </dsp:nvSpPr>
      <dsp:spPr>
        <a:xfrm>
          <a:off x="4507481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42A0F-8C11-41C8-8CF0-D82CC9048A01}">
      <dsp:nvSpPr>
        <dsp:cNvPr id="0" name=""/>
        <dsp:cNvSpPr/>
      </dsp:nvSpPr>
      <dsp:spPr>
        <a:xfrm>
          <a:off x="3538574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700" kern="1200" dirty="0"/>
            <a:t>Medical Transport</a:t>
          </a:r>
        </a:p>
      </dsp:txBody>
      <dsp:txXfrm>
        <a:off x="3538574" y="2725540"/>
        <a:ext cx="2981250" cy="720000"/>
      </dsp:txXfrm>
    </dsp:sp>
    <dsp:sp modelId="{6143DA85-59BF-4843-A2C5-93BAA959A60C}">
      <dsp:nvSpPr>
        <dsp:cNvPr id="0" name=""/>
        <dsp:cNvSpPr/>
      </dsp:nvSpPr>
      <dsp:spPr>
        <a:xfrm>
          <a:off x="7622887" y="340539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C8AC4-26CC-4BFA-8740-C927E7037BC4}">
      <dsp:nvSpPr>
        <dsp:cNvPr id="0" name=""/>
        <dsp:cNvSpPr/>
      </dsp:nvSpPr>
      <dsp:spPr>
        <a:xfrm>
          <a:off x="8010450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9B8B4-BDE2-4A7C-8E42-F55E3A3D74F6}">
      <dsp:nvSpPr>
        <dsp:cNvPr id="0" name=""/>
        <dsp:cNvSpPr/>
      </dsp:nvSpPr>
      <dsp:spPr>
        <a:xfrm>
          <a:off x="7041543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700" kern="1200" dirty="0"/>
            <a:t>Emergency Management</a:t>
          </a:r>
        </a:p>
      </dsp:txBody>
      <dsp:txXfrm>
        <a:off x="7041543" y="2725540"/>
        <a:ext cx="2981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B1727-8315-4AC7-AA97-482596C213FE}">
      <dsp:nvSpPr>
        <dsp:cNvPr id="0" name=""/>
        <dsp:cNvSpPr/>
      </dsp:nvSpPr>
      <dsp:spPr>
        <a:xfrm>
          <a:off x="1738416" y="0"/>
          <a:ext cx="1510523" cy="14933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E1D2A-4201-4087-8527-6805DCB5F7E8}">
      <dsp:nvSpPr>
        <dsp:cNvPr id="0" name=""/>
        <dsp:cNvSpPr/>
      </dsp:nvSpPr>
      <dsp:spPr>
        <a:xfrm>
          <a:off x="335787" y="1654349"/>
          <a:ext cx="4315781" cy="640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2100" kern="1200" dirty="0"/>
            <a:t>Emergency Response Performance Measures</a:t>
          </a:r>
        </a:p>
      </dsp:txBody>
      <dsp:txXfrm>
        <a:off x="335787" y="1654349"/>
        <a:ext cx="4315781" cy="640025"/>
      </dsp:txXfrm>
    </dsp:sp>
    <dsp:sp modelId="{AF6DE074-4A4C-494F-86F6-3C95584E649C}">
      <dsp:nvSpPr>
        <dsp:cNvPr id="0" name=""/>
        <dsp:cNvSpPr/>
      </dsp:nvSpPr>
      <dsp:spPr>
        <a:xfrm>
          <a:off x="335787" y="2369238"/>
          <a:ext cx="4315781" cy="141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5890 responses </a:t>
          </a:r>
          <a:r>
            <a:rPr lang="en-US" sz="1600" kern="1200" dirty="0"/>
            <a:t>annually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 </a:t>
          </a:r>
          <a:r>
            <a:rPr lang="en-US" sz="1600" kern="1200" dirty="0"/>
            <a:t>civilian casualties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1903 </a:t>
          </a:r>
          <a:r>
            <a:rPr lang="en-US" sz="1600" kern="1200" dirty="0"/>
            <a:t>transports to local hospitals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90% compliance to &lt;9 minute response benchmark</a:t>
          </a:r>
        </a:p>
      </dsp:txBody>
      <dsp:txXfrm>
        <a:off x="335787" y="2369238"/>
        <a:ext cx="4315781" cy="1416841"/>
      </dsp:txXfrm>
    </dsp:sp>
    <dsp:sp modelId="{7C3AB3F9-0511-4C40-99C4-F4464D806F77}">
      <dsp:nvSpPr>
        <dsp:cNvPr id="0" name=""/>
        <dsp:cNvSpPr/>
      </dsp:nvSpPr>
      <dsp:spPr>
        <a:xfrm>
          <a:off x="6809459" y="0"/>
          <a:ext cx="1510523" cy="14933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A5C14-0313-487A-9904-9079B0EC58C2}">
      <dsp:nvSpPr>
        <dsp:cNvPr id="0" name=""/>
        <dsp:cNvSpPr/>
      </dsp:nvSpPr>
      <dsp:spPr>
        <a:xfrm>
          <a:off x="5406830" y="1654349"/>
          <a:ext cx="4315781" cy="640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2100" kern="1200" dirty="0"/>
            <a:t>Fire Prevention Performance Measures</a:t>
          </a:r>
        </a:p>
      </dsp:txBody>
      <dsp:txXfrm>
        <a:off x="5406830" y="1654349"/>
        <a:ext cx="4315781" cy="640025"/>
      </dsp:txXfrm>
    </dsp:sp>
    <dsp:sp modelId="{1368FE39-577A-4002-8A38-E8815B2E3EA0}">
      <dsp:nvSpPr>
        <dsp:cNvPr id="0" name=""/>
        <dsp:cNvSpPr/>
      </dsp:nvSpPr>
      <dsp:spPr>
        <a:xfrm>
          <a:off x="5406830" y="2369238"/>
          <a:ext cx="4315781" cy="141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$</a:t>
          </a:r>
          <a:r>
            <a:rPr lang="en-US" sz="1600" kern="1200" dirty="0" smtClean="0"/>
            <a:t>1,436,000 </a:t>
          </a:r>
          <a:r>
            <a:rPr lang="en-US" sz="1600" kern="1200" dirty="0" smtClean="0"/>
            <a:t>property loss to fire</a:t>
          </a:r>
          <a:endParaRPr lang="en-US" sz="1600" kern="1200" dirty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$</a:t>
          </a:r>
          <a:r>
            <a:rPr lang="en-US" sz="1600" kern="1200" dirty="0" smtClean="0"/>
            <a:t>11,391,327 </a:t>
          </a:r>
          <a:r>
            <a:rPr lang="en-US" sz="1600" kern="1200" dirty="0" smtClean="0"/>
            <a:t>property </a:t>
          </a:r>
          <a:r>
            <a:rPr lang="en-US" sz="1600" kern="1200" dirty="0"/>
            <a:t>saved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NFPA Life Safety Code, 100% compliance</a:t>
          </a:r>
        </a:p>
      </dsp:txBody>
      <dsp:txXfrm>
        <a:off x="5406830" y="2369238"/>
        <a:ext cx="4315781" cy="1416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896F8-7910-46D5-BB1C-42DC8DD08DB4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3B47C-D2B5-451C-BBF5-A6715BC68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344CB1-4AD8-4C0B-9574-E335468E7FF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2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344CB1-4AD8-4C0B-9574-E335468E7FF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321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344CB1-4AD8-4C0B-9574-E335468E7FF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28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344CB1-4AD8-4C0B-9574-E335468E7FF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4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547" y="525447"/>
            <a:ext cx="5811069" cy="5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D908855-B528-4BC0-A8DF-DCB89AC5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E5998-9AC4-427D-BF24-37ABEC093D4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C37EFD91-F421-46B4-8062-C93AD1DD24E9}"/>
              </a:ext>
            </a:extLst>
          </p:cNvPr>
          <p:cNvSpPr txBox="1">
            <a:spLocks/>
          </p:cNvSpPr>
          <p:nvPr/>
        </p:nvSpPr>
        <p:spPr>
          <a:xfrm>
            <a:off x="1912690" y="286603"/>
            <a:ext cx="92429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Fire Dept Capital Improvement</a:t>
            </a:r>
          </a:p>
        </p:txBody>
      </p:sp>
      <p:pic>
        <p:nvPicPr>
          <p:cNvPr id="4" name="Picture 2" descr="City Logo">
            <a:extLst>
              <a:ext uri="{FF2B5EF4-FFF2-40B4-BE49-F238E27FC236}">
                <a16:creationId xmlns:a16="http://schemas.microsoft.com/office/drawing/2014/main" xmlns="" id="{119DF657-2575-440A-B39D-3732D3C96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10" y="0"/>
            <a:ext cx="12192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824012"/>
              </p:ext>
            </p:extLst>
          </p:nvPr>
        </p:nvGraphicFramePr>
        <p:xfrm>
          <a:off x="1547368" y="2200261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3832"/>
                <a:gridCol w="1344168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Replacement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Engine- Station 53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587,000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Hydraulic Rescue tool (Jaws of Life) replacement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Cardiac Monitor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40,910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F-150 Eco-boost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Thermal imagers X2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15,500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Forcible entry training prop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9,330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ambulance and related equipment (Fire Impact Fee)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300,000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34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CA7C4115-E603-447D-A1A5-7AF1E972C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21C38396-85C5-4DE1-BA50-52540B40AF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xmlns="" id="{A67651E0-918D-4FEE-AA56-F9008358E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9" name="Title 1"/>
          <p:cNvSpPr>
            <a:spLocks noGrp="1"/>
          </p:cNvSpPr>
          <p:nvPr>
            <p:ph type="title" idx="4294967295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Fire Department – Vision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  <a:defRPr/>
            </a:pPr>
            <a:fld id="{9D3E5998-9AC4-427D-BF24-37ABEC093D4A}" type="slidenum">
              <a:rPr lang="en-US" smtClean="0"/>
              <a:pPr defTabSz="457200">
                <a:spcAft>
                  <a:spcPts val="600"/>
                </a:spcAft>
                <a:defRPr/>
              </a:pPr>
              <a:t>2</a:t>
            </a:fld>
            <a:endParaRPr lang="en-US" dirty="0"/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21" y="20302"/>
            <a:ext cx="959611" cy="10195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368" name="Text Placeholder 3">
            <a:extLst>
              <a:ext uri="{FF2B5EF4-FFF2-40B4-BE49-F238E27FC236}">
                <a16:creationId xmlns:a16="http://schemas.microsoft.com/office/drawing/2014/main" xmlns="" id="{CDF16B52-BF1E-4BA3-A139-A3B7DAF776F3}"/>
              </a:ext>
            </a:extLst>
          </p:cNvPr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290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CA7C4115-E603-447D-A1A5-7AF1E972C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21C38396-85C5-4DE1-BA50-52540B40AF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xmlns="" id="{A67651E0-918D-4FEE-AA56-F9008358E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9" name="Title 1"/>
          <p:cNvSpPr>
            <a:spLocks noGrp="1"/>
          </p:cNvSpPr>
          <p:nvPr>
            <p:ph type="title" idx="4294967295"/>
          </p:nvPr>
        </p:nvSpPr>
        <p:spPr>
          <a:xfrm>
            <a:off x="1912690" y="286603"/>
            <a:ext cx="924299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 dirty="0"/>
              <a:t>Fire Department Divisions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  <a:defRPr/>
            </a:pPr>
            <a:fld id="{9D3E5998-9AC4-427D-BF24-37ABEC093D4A}" type="slidenum">
              <a:rPr lang="en-US" smtClean="0"/>
              <a:pPr defTabSz="457200">
                <a:spcAft>
                  <a:spcPts val="600"/>
                </a:spcAft>
                <a:defRPr/>
              </a:pPr>
              <a:t>3</a:t>
            </a:fld>
            <a:endParaRPr lang="en-US" dirty="0"/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09" y="148061"/>
            <a:ext cx="979045" cy="10402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352" name="Text Placeholder 3">
            <a:extLst>
              <a:ext uri="{FF2B5EF4-FFF2-40B4-BE49-F238E27FC236}">
                <a16:creationId xmlns:a16="http://schemas.microsoft.com/office/drawing/2014/main" xmlns="" id="{CAB2B415-DA45-4FD7-9C25-5E7331551CE6}"/>
              </a:ext>
            </a:extLst>
          </p:cNvPr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671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CA7C4115-E603-447D-A1A5-7AF1E972C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21C38396-85C5-4DE1-BA50-52540B40AF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xmlns="" id="{A67651E0-918D-4FEE-AA56-F9008358E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9" name="Title 1"/>
          <p:cNvSpPr>
            <a:spLocks noGrp="1"/>
          </p:cNvSpPr>
          <p:nvPr>
            <p:ph type="title" idx="4294967295"/>
          </p:nvPr>
        </p:nvSpPr>
        <p:spPr>
          <a:xfrm>
            <a:off x="1422400" y="286603"/>
            <a:ext cx="973328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Fire Department Metrics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  <a:defRPr/>
            </a:pPr>
            <a:fld id="{9D3E5998-9AC4-427D-BF24-37ABEC093D4A}" type="slidenum">
              <a:rPr lang="en-US" smtClean="0"/>
              <a:pPr defTabSz="457200">
                <a:spcAft>
                  <a:spcPts val="600"/>
                </a:spcAft>
                <a:defRPr/>
              </a:pPr>
              <a:t>4</a:t>
            </a:fld>
            <a:endParaRPr lang="en-US" dirty="0"/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8" y="-25405"/>
            <a:ext cx="12192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352" name="Text Placeholder 3">
            <a:extLst>
              <a:ext uri="{FF2B5EF4-FFF2-40B4-BE49-F238E27FC236}">
                <a16:creationId xmlns:a16="http://schemas.microsoft.com/office/drawing/2014/main" xmlns="" id="{F8F94E35-2756-4E19-8332-1C5E2BB0D9CA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2260599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400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673" y="1035384"/>
            <a:ext cx="6096000" cy="47551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Traffic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Opticom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traffic preemption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Traffic control lights at Station 50 and Station 52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Peak call volume posting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Aging fire protection systems (Condos, Commercial Facilities, etc.)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Regional training center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Constructed through impact fee assessment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Expansion and annexation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Renewed value on established automatic aid agreements and training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1053" y="2021228"/>
            <a:ext cx="3283285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</a:rPr>
              <a:t>Fire Department Strategic Issues</a:t>
            </a:r>
            <a:endParaRPr lang="en-US" sz="4400" spc="-50" dirty="0">
              <a:solidFill>
                <a:prstClr val="black">
                  <a:lumMod val="75000"/>
                  <a:lumOff val="25000"/>
                </a:prstClr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393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xmlns="" id="{91CF6CE0-DFE0-40FF-A8F5-BCB9FE94FA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xmlns="" id="{F1AD8E74-217D-466F-A776-590BC609E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xmlns="" id="{2C984A69-A9E4-485D-BE1E-21A590126A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7" name="Rectangle 206">
            <a:extLst>
              <a:ext uri="{FF2B5EF4-FFF2-40B4-BE49-F238E27FC236}">
                <a16:creationId xmlns:a16="http://schemas.microsoft.com/office/drawing/2014/main" xmlns="" id="{35230A27-1553-42F8-99D7-829868E13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xmlns="" id="{A772232D-B4D6-429F-B3D1-2D9891B85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49" name="Title 1"/>
          <p:cNvSpPr>
            <a:spLocks noGrp="1"/>
          </p:cNvSpPr>
          <p:nvPr>
            <p:ph type="title" idx="4294967295"/>
          </p:nvPr>
        </p:nvSpPr>
        <p:spPr>
          <a:xfrm>
            <a:off x="965030" y="963997"/>
            <a:ext cx="3254691" cy="49383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400" dirty="0"/>
              <a:t>Fire </a:t>
            </a:r>
            <a:r>
              <a:rPr lang="en-US" sz="4400" dirty="0" smtClean="0"/>
              <a:t>Dept. </a:t>
            </a:r>
            <a:r>
              <a:rPr lang="en-US" sz="4400" dirty="0"/>
              <a:t>– Goals</a:t>
            </a:r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xmlns="" id="{02CC3441-26B3-4381-B3DF-8AE3C288B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50" name="Text Placeholder 3"/>
          <p:cNvSpPr>
            <a:spLocks noGrp="1"/>
          </p:cNvSpPr>
          <p:nvPr>
            <p:ph sz="half" idx="4294967295"/>
          </p:nvPr>
        </p:nvSpPr>
        <p:spPr>
          <a:xfrm>
            <a:off x="5134882" y="963507"/>
            <a:ext cx="6135097" cy="4938851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Continue to provide fire protection and prevention that eliminates the loss of life due to fire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Continue to provide timely EMS care and transport which enhances the quality of life for all residents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smtClean="0"/>
              <a:t>Explore </a:t>
            </a:r>
            <a:r>
              <a:rPr lang="en-US" sz="1800" dirty="0"/>
              <a:t>a regional training center with recurring costs shared by neighboring </a:t>
            </a:r>
            <a:r>
              <a:rPr lang="en-US" sz="1800" dirty="0" smtClean="0"/>
              <a:t>departments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Calibri"/>
              </a:rPr>
              <a:t>Evaluate and adjust services to meet the growing needs of the population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/>
              <a:t>Evaluate response models to address annexation and expansion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  <a:defRPr/>
            </a:pPr>
            <a:fld id="{9D3E5998-9AC4-427D-BF24-37ABEC093D4A}" type="slidenum"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pPr defTabSz="457200">
                <a:spcAft>
                  <a:spcPts val="600"/>
                </a:spcAft>
                <a:defRPr/>
              </a:pPr>
              <a:t>6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83" y="692287"/>
            <a:ext cx="12192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9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673" y="1035384"/>
            <a:ext cx="6096000" cy="39303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Replacement Engine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 engine will replace 13 year old unit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be housed at Station 53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Hire 3 entry-level firefighters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 to employ- $190,000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Overtime costs that would be negated- $228,115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Annual savings- $38,115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 ambulance and related equipment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$300,000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Fire impact fee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3011" y="2021228"/>
            <a:ext cx="2791327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</a:rPr>
              <a:t>Notable Fire Dept. Budgetary Requests</a:t>
            </a:r>
            <a:endParaRPr lang="en-US" sz="4400" spc="-50" dirty="0">
              <a:solidFill>
                <a:prstClr val="black">
                  <a:lumMod val="75000"/>
                  <a:lumOff val="25000"/>
                </a:prstClr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2541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32606" y="819576"/>
            <a:ext cx="5462169" cy="1009224"/>
            <a:chOff x="3538574" y="2725540"/>
            <a:chExt cx="2981250" cy="720000"/>
          </a:xfrm>
        </p:grpSpPr>
        <p:sp>
          <p:nvSpPr>
            <p:cNvPr id="3" name="Rectangle 2"/>
            <p:cNvSpPr/>
            <p:nvPr/>
          </p:nvSpPr>
          <p:spPr>
            <a:xfrm>
              <a:off x="3538574" y="2725540"/>
              <a:ext cx="2981250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3538574" y="2725540"/>
              <a:ext cx="298125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en-US" sz="4000" kern="1200" dirty="0"/>
                <a:t>Medical Transport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289304" y="1609344"/>
            <a:ext cx="861364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Authorized by agreement between New Smyrna Beach and Volusia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Provides enhanced level of service for our citizens requiring transport to the hospital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1903 </a:t>
            </a:r>
            <a:r>
              <a:rPr lang="en-US" sz="2800" dirty="0" smtClean="0"/>
              <a:t>citizens transported in the past year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12 month reimbursement of </a:t>
            </a:r>
            <a:r>
              <a:rPr lang="en-US" sz="2800" dirty="0" smtClean="0"/>
              <a:t>$640,413</a:t>
            </a:r>
            <a:endParaRPr lang="en-US" sz="28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Proposed budget for FY </a:t>
            </a:r>
            <a:r>
              <a:rPr lang="en-US" sz="2800" dirty="0" smtClean="0"/>
              <a:t>2022: $487,237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8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Emergency Management and 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7361"/>
            <a:ext cx="10085154" cy="45171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Achieved </a:t>
            </a:r>
            <a:r>
              <a:rPr lang="en-US" sz="2400" i="1" dirty="0" smtClean="0"/>
              <a:t>Storm Ready Community </a:t>
            </a:r>
            <a:r>
              <a:rPr lang="en-US" sz="2400" dirty="0" smtClean="0"/>
              <a:t>recognition from the NWS</a:t>
            </a:r>
          </a:p>
          <a:p>
            <a:r>
              <a:rPr lang="en-US" sz="2400" dirty="0" smtClean="0"/>
              <a:t>Fundamental principles of Emergency Management</a:t>
            </a:r>
          </a:p>
          <a:p>
            <a:pPr marL="0" indent="0">
              <a:buNone/>
            </a:pPr>
            <a:r>
              <a:rPr lang="en-US" sz="2400" dirty="0" smtClean="0"/>
              <a:t>	preparedness, response, recovery, mitigation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Initiatives hampered by COVID-19 will be targeted for 2021</a:t>
            </a:r>
          </a:p>
          <a:p>
            <a:pPr lvl="0">
              <a:buClr>
                <a:srgbClr val="90C226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Disasters are federally supported, state managed, and locally executed</a:t>
            </a:r>
          </a:p>
          <a:p>
            <a:pPr lvl="0">
              <a:buClr>
                <a:srgbClr val="90C226"/>
              </a:buClr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169" y="4882837"/>
            <a:ext cx="3858377" cy="137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591</TotalTime>
  <Words>440</Words>
  <Application>Microsoft Office PowerPoint</Application>
  <PresentationFormat>Widescreen</PresentationFormat>
  <Paragraphs>93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Wingdings</vt:lpstr>
      <vt:lpstr>Wingdings 3</vt:lpstr>
      <vt:lpstr>Facet</vt:lpstr>
      <vt:lpstr>PowerPoint Presentation</vt:lpstr>
      <vt:lpstr>Fire Department – Vision</vt:lpstr>
      <vt:lpstr>Fire Department Divisions</vt:lpstr>
      <vt:lpstr>Fire Department Metrics</vt:lpstr>
      <vt:lpstr>PowerPoint Presentation</vt:lpstr>
      <vt:lpstr>Fire Dept. – Goals</vt:lpstr>
      <vt:lpstr>PowerPoint Presentation</vt:lpstr>
      <vt:lpstr>PowerPoint Presentation</vt:lpstr>
      <vt:lpstr>Emergency Management and EOC</vt:lpstr>
      <vt:lpstr>PowerPoint Presentation</vt:lpstr>
      <vt:lpstr>PowerPoint Presentation</vt:lpstr>
    </vt:vector>
  </TitlesOfParts>
  <Company>City of New Smryna Beach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Eckroth, Natalia</dc:creator>
  <cp:lastModifiedBy>Vandemark, Shawn</cp:lastModifiedBy>
  <cp:revision>25</cp:revision>
  <dcterms:created xsi:type="dcterms:W3CDTF">2020-07-10T15:17:52Z</dcterms:created>
  <dcterms:modified xsi:type="dcterms:W3CDTF">2021-08-11T20:08:26Z</dcterms:modified>
</cp:coreProperties>
</file>