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A960E-BFC8-4791-A1CF-E0C12B4E2423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10A58-CA3D-41E1-9AFD-4CFD590D8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0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7575" y="427453"/>
            <a:ext cx="7766936" cy="1646302"/>
          </a:xfrm>
        </p:spPr>
        <p:txBody>
          <a:bodyPr/>
          <a:lstStyle/>
          <a:p>
            <a:pPr algn="ctr"/>
            <a:r>
              <a:rPr lang="en-US" dirty="0" smtClean="0"/>
              <a:t>Leisure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9424" y="2296173"/>
            <a:ext cx="7766936" cy="340029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Consists of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Administration / Recreation and Special Events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Alonzo “Babe” James Community Center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City Gym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Brannon Civic Center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Live Oak Cultural Center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Coronado Civic Center</a:t>
            </a:r>
          </a:p>
          <a:p>
            <a:pPr marL="1200150" lvl="2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New Smyrna Beach Woman’s Club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dirty="0" smtClean="0"/>
              <a:t>Sports Complex</a:t>
            </a:r>
          </a:p>
        </p:txBody>
      </p:sp>
    </p:spTree>
    <p:extLst>
      <p:ext uri="{BB962C8B-B14F-4D97-AF65-F5344CB8AC3E}">
        <p14:creationId xmlns:p14="http://schemas.microsoft.com/office/powerpoint/2010/main" val="170294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7732"/>
            <a:ext cx="8596668" cy="1826581"/>
          </a:xfrm>
        </p:spPr>
        <p:txBody>
          <a:bodyPr/>
          <a:lstStyle/>
          <a:p>
            <a:r>
              <a:rPr lang="en-US" dirty="0" smtClean="0"/>
              <a:t>Leisure Services -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365015"/>
            <a:ext cx="8596668" cy="4109926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Continue to build relationship with CSHD and FABA.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Replace lost revenue and increase Brannon Center revenues by 10%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Review marketing, advertising, and professional organization, and realign for maximum ROI.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Obtain the GBAC Star Facility Accreditation which is considered the gold standard for prepared facilities.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Implement a Crisis Management Plan to cover all aspects and facilities within Leisure Services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Create and implement new recreational activities for the Babe James Center and Sports Complex.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Continue physical upgrades to the buildings and facilities of Leisure Services.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Research and identify ways to make Brannon Center as close to a zero waste facility as possible.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Look into the potential to add LED field lights to the Sports Complex.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Look into adding special </a:t>
            </a:r>
            <a:r>
              <a:rPr lang="en-US" dirty="0" smtClean="0"/>
              <a:t>events </a:t>
            </a:r>
            <a:r>
              <a:rPr lang="en-US" dirty="0" smtClean="0"/>
              <a:t>to the Football Stadium.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Add turf to the playground at Babe James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Replace the pump house at the complex.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Add AC to the visitors locker room.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4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6" y="830878"/>
            <a:ext cx="8596668" cy="1826581"/>
          </a:xfrm>
        </p:spPr>
        <p:txBody>
          <a:bodyPr/>
          <a:lstStyle/>
          <a:p>
            <a:pPr algn="ctr"/>
            <a:r>
              <a:rPr lang="en-US" dirty="0" smtClean="0"/>
              <a:t>Leisure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237" y="3522432"/>
            <a:ext cx="8596668" cy="8604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0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501365"/>
            <a:ext cx="8596668" cy="1826581"/>
          </a:xfrm>
        </p:spPr>
        <p:txBody>
          <a:bodyPr/>
          <a:lstStyle/>
          <a:p>
            <a:pPr algn="ctr"/>
            <a:r>
              <a:rPr lang="en-US" dirty="0" smtClean="0"/>
              <a:t>Leisure Services - 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970496"/>
            <a:ext cx="8596668" cy="1255516"/>
          </a:xfrm>
        </p:spPr>
        <p:txBody>
          <a:bodyPr>
            <a:normAutofit/>
          </a:bodyPr>
          <a:lstStyle/>
          <a:p>
            <a:r>
              <a:rPr lang="en-US" dirty="0" smtClean="0"/>
              <a:t>Leisure Services provides places and recreation opportunities for all people to gather, celebrate, contemplate, and engage in activities that promote health, well-being, community and the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27225"/>
            <a:ext cx="8596668" cy="907306"/>
          </a:xfrm>
        </p:spPr>
        <p:txBody>
          <a:bodyPr/>
          <a:lstStyle/>
          <a:p>
            <a:r>
              <a:rPr lang="en-US" dirty="0" smtClean="0"/>
              <a:t>Leisure Services - Staffing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337222"/>
            <a:ext cx="8596668" cy="1514117"/>
          </a:xfrm>
        </p:spPr>
        <p:txBody>
          <a:bodyPr>
            <a:normAutofit/>
          </a:bodyPr>
          <a:lstStyle/>
          <a:p>
            <a:r>
              <a:rPr lang="en-US" sz="1200" dirty="0" smtClean="0"/>
              <a:t>*Note: There are 6 P.T.E. for the Summer Fun Program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81399"/>
              </p:ext>
            </p:extLst>
          </p:nvPr>
        </p:nvGraphicFramePr>
        <p:xfrm>
          <a:off x="677335" y="1424002"/>
          <a:ext cx="81280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Staffing - 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 Year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Administration</a:t>
                      </a:r>
                      <a:r>
                        <a:rPr lang="en-US" baseline="0" dirty="0" smtClean="0"/>
                        <a:t> / Recreation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Brannon Civic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(2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emp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58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53084"/>
            <a:ext cx="8596668" cy="1043230"/>
          </a:xfrm>
        </p:spPr>
        <p:txBody>
          <a:bodyPr/>
          <a:lstStyle/>
          <a:p>
            <a:r>
              <a:rPr lang="en-US" dirty="0" smtClean="0"/>
              <a:t>Leisure Services - Recreation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847" y="6153665"/>
            <a:ext cx="9002155" cy="49427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Other possibility for discussion – Skate Park Expansion.  ECHO </a:t>
            </a:r>
            <a:r>
              <a:rPr lang="en-US" dirty="0" smtClean="0"/>
              <a:t>Grant/Florida Senate LFIR.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64696"/>
              </p:ext>
            </p:extLst>
          </p:nvPr>
        </p:nvGraphicFramePr>
        <p:xfrm>
          <a:off x="271847" y="1396314"/>
          <a:ext cx="9002155" cy="266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31"/>
                <a:gridCol w="1800431"/>
                <a:gridCol w="1800431"/>
                <a:gridCol w="1800431"/>
                <a:gridCol w="1800431"/>
              </a:tblGrid>
              <a:tr h="412365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 %</a:t>
                      </a:r>
                      <a:endParaRPr lang="en-US" dirty="0"/>
                    </a:p>
                  </a:txBody>
                  <a:tcPr/>
                </a:tc>
              </a:tr>
              <a:tr h="412365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1753">
                <a:tc>
                  <a:txBody>
                    <a:bodyPr/>
                    <a:lstStyle/>
                    <a:p>
                      <a:r>
                        <a:rPr lang="en-US" dirty="0" smtClean="0"/>
                        <a:t>Personnel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734,160.00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649,842.00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(84,318)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-11.5%</a:t>
                      </a:r>
                      <a:endParaRPr lang="en-US" dirty="0"/>
                    </a:p>
                  </a:txBody>
                  <a:tcPr/>
                </a:tc>
              </a:tr>
              <a:tr h="711753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727,082.00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714,410.00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(12,672)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/>
                </a:tc>
              </a:tr>
              <a:tr h="41236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1,461,242.00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1,364,252.00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(96,990)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-6.6%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47243"/>
              </p:ext>
            </p:extLst>
          </p:nvPr>
        </p:nvGraphicFramePr>
        <p:xfrm>
          <a:off x="271846" y="4234742"/>
          <a:ext cx="900215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539"/>
                <a:gridCol w="1116148"/>
                <a:gridCol w="3384930"/>
                <a:gridCol w="22505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Reason/Purpose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A/C</a:t>
                      </a:r>
                      <a:r>
                        <a:rPr lang="en-US" baseline="0" dirty="0" smtClean="0"/>
                        <a:t> – City Gym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current A/C is beyond its useful</a:t>
                      </a:r>
                      <a:r>
                        <a:rPr lang="en-US" baseline="0" dirty="0" smtClean="0"/>
                        <a:t> life and repairs are not currently an option as the system is beyond repair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A/C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4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37331"/>
            <a:ext cx="8596668" cy="983470"/>
          </a:xfrm>
        </p:spPr>
        <p:txBody>
          <a:bodyPr/>
          <a:lstStyle/>
          <a:p>
            <a:r>
              <a:rPr lang="en-US" dirty="0"/>
              <a:t>Leisure Services - Recreation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422400"/>
            <a:ext cx="8596668" cy="25613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NSB Skate Park - Discussion</a:t>
            </a:r>
          </a:p>
          <a:p>
            <a:r>
              <a:rPr lang="en-US" dirty="0"/>
              <a:t>Renovations/Additions: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New </a:t>
            </a:r>
            <a:r>
              <a:rPr lang="en-US" dirty="0"/>
              <a:t>60’x68’ metal building with interior restrooms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New </a:t>
            </a:r>
            <a:r>
              <a:rPr lang="en-US" dirty="0"/>
              <a:t>5,000 </a:t>
            </a:r>
            <a:r>
              <a:rPr lang="en-US" dirty="0" err="1"/>
              <a:t>s.f.</a:t>
            </a:r>
            <a:r>
              <a:rPr lang="en-US" dirty="0"/>
              <a:t> </a:t>
            </a:r>
            <a:r>
              <a:rPr lang="en-US" dirty="0" err="1"/>
              <a:t>skatepark</a:t>
            </a:r>
            <a:r>
              <a:rPr lang="en-US" dirty="0"/>
              <a:t> addition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New </a:t>
            </a:r>
            <a:r>
              <a:rPr lang="en-US" dirty="0"/>
              <a:t>ADA parking 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Existing </a:t>
            </a:r>
            <a:r>
              <a:rPr lang="en-US" dirty="0"/>
              <a:t>restrooms to be removed </a:t>
            </a:r>
            <a:endParaRPr lang="en-US" dirty="0" smtClean="0"/>
          </a:p>
          <a:p>
            <a:r>
              <a:rPr lang="en-US" dirty="0" smtClean="0"/>
              <a:t>This would be eligible for an ECHO grant.  Approximate total cost is $500,000.  Echo grant potential of $250,000 with a $250,000 match, from impact fees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3983788"/>
            <a:ext cx="3800358" cy="2791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11" y="3983788"/>
            <a:ext cx="4938186" cy="28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28370"/>
            <a:ext cx="8596668" cy="9443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Brannon Civic </a:t>
            </a:r>
            <a:r>
              <a:rPr lang="en-US" dirty="0" smtClean="0"/>
              <a:t>Center/Live Oak/ Coronado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854" y="4611820"/>
            <a:ext cx="9477630" cy="1037542"/>
          </a:xfrm>
        </p:spPr>
        <p:txBody>
          <a:bodyPr>
            <a:normAutofit fontScale="77500" lnSpcReduction="20000"/>
          </a:bodyPr>
          <a:lstStyle/>
          <a:p>
            <a:r>
              <a:rPr lang="en-US" sz="1200" dirty="0" smtClean="0"/>
              <a:t>Increase in expenses due to full payroll put under Brannon Center, landscaping expense, and one time expenses (dining doors at BC, painting Brannon Center and Live Oak)</a:t>
            </a:r>
          </a:p>
          <a:p>
            <a:r>
              <a:rPr lang="en-US" sz="1200" dirty="0" smtClean="0"/>
              <a:t>*</a:t>
            </a:r>
            <a:r>
              <a:rPr lang="en-US" sz="1200" dirty="0" smtClean="0"/>
              <a:t>Since COVID started, Brannon Center has $345,700 in lost revenue</a:t>
            </a:r>
          </a:p>
          <a:p>
            <a:r>
              <a:rPr lang="en-US" sz="1200" dirty="0" smtClean="0"/>
              <a:t>**$23,412.50 Community Waived and $99,400 City Waived </a:t>
            </a:r>
            <a:r>
              <a:rPr lang="en-US" sz="1200" dirty="0" smtClean="0"/>
              <a:t>(85 </a:t>
            </a:r>
            <a:r>
              <a:rPr lang="en-US" sz="1200" dirty="0" smtClean="0"/>
              <a:t>waived dates thru </a:t>
            </a:r>
            <a:r>
              <a:rPr lang="en-US" sz="1200" dirty="0" smtClean="0"/>
              <a:t>June </a:t>
            </a:r>
            <a:r>
              <a:rPr lang="en-US" sz="1200" dirty="0" smtClean="0"/>
              <a:t>2021)</a:t>
            </a:r>
          </a:p>
          <a:p>
            <a:r>
              <a:rPr lang="en-US" sz="1200" dirty="0" smtClean="0"/>
              <a:t>***Based </a:t>
            </a:r>
            <a:r>
              <a:rPr lang="en-US" sz="1200" dirty="0" smtClean="0"/>
              <a:t>on COVID response along with aggressive marketing to replace lost revenue and cover expenses.</a:t>
            </a:r>
          </a:p>
          <a:p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514437"/>
              </p:ext>
            </p:extLst>
          </p:nvPr>
        </p:nvGraphicFramePr>
        <p:xfrm>
          <a:off x="271849" y="1394392"/>
          <a:ext cx="947763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282"/>
                <a:gridCol w="1500770"/>
                <a:gridCol w="1895526"/>
                <a:gridCol w="1895526"/>
                <a:gridCol w="18955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Personnel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78,085.00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227,846.00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149,761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151,191.00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251,181.00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99,990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229,276.00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479,027.00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249,751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Charges</a:t>
                      </a:r>
                      <a:r>
                        <a:rPr lang="en-US" baseline="0" dirty="0" smtClean="0"/>
                        <a:t> for Service  </a:t>
                      </a:r>
                    </a:p>
                    <a:p>
                      <a:r>
                        <a:rPr lang="en-US" baseline="0" dirty="0" smtClean="0"/>
                        <a:t>Waived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*97,083.12</a:t>
                      </a:r>
                    </a:p>
                    <a:p>
                      <a:r>
                        <a:rPr lang="en-US" dirty="0" smtClean="0"/>
                        <a:t>**122,812.50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***227,500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130,416.88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8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97" y="105948"/>
            <a:ext cx="8596668" cy="894949"/>
          </a:xfrm>
        </p:spPr>
        <p:txBody>
          <a:bodyPr/>
          <a:lstStyle/>
          <a:p>
            <a:r>
              <a:rPr lang="en-US" dirty="0" smtClean="0"/>
              <a:t>Leisure Services – Sports Complex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989" y="3378338"/>
            <a:ext cx="9527060" cy="3343738"/>
          </a:xfrm>
        </p:spPr>
        <p:txBody>
          <a:bodyPr>
            <a:noAutofit/>
          </a:bodyPr>
          <a:lstStyle/>
          <a:p>
            <a:r>
              <a:rPr lang="en-US" sz="1200" dirty="0" smtClean="0"/>
              <a:t>With the addition of Field Turf, Operating Expenses have been lowered $31,850 for current fiscal year and fiscal 21-22.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$10,470 lowered from annual maintenance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$10,000 lowered from landscaping materials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$11,380 lowered from R/M ball </a:t>
            </a:r>
            <a:r>
              <a:rPr lang="en-US" sz="1200" dirty="0" smtClean="0"/>
              <a:t>park</a:t>
            </a:r>
          </a:p>
          <a:p>
            <a:r>
              <a:rPr lang="en-US" sz="1200" dirty="0" smtClean="0"/>
              <a:t>Additional need is New Pump Station ($142,000).  This is needed to </a:t>
            </a:r>
            <a:r>
              <a:rPr lang="en-US" sz="1200" smtClean="0"/>
              <a:t>maintain the fields.</a:t>
            </a:r>
            <a:endParaRPr lang="en-US" sz="1200" dirty="0" smtClean="0"/>
          </a:p>
          <a:p>
            <a:r>
              <a:rPr lang="en-US" sz="1200" dirty="0" smtClean="0"/>
              <a:t>*Overall increase is due to addition of 2 part time employees and one time rehab of the outdoor steel bays.</a:t>
            </a:r>
          </a:p>
          <a:p>
            <a:r>
              <a:rPr lang="en-US" sz="1200" dirty="0" smtClean="0"/>
              <a:t>Future potential capital/ECHO </a:t>
            </a:r>
            <a:r>
              <a:rPr lang="en-US" sz="1200" dirty="0" smtClean="0"/>
              <a:t>Grant/Florida Senate LFIR </a:t>
            </a:r>
            <a:r>
              <a:rPr lang="en-US" sz="1200" dirty="0" smtClean="0"/>
              <a:t>possibilities</a:t>
            </a:r>
          </a:p>
          <a:p>
            <a:r>
              <a:rPr lang="en-US" sz="1200" dirty="0" smtClean="0"/>
              <a:t>     - </a:t>
            </a:r>
            <a:r>
              <a:rPr lang="en-US" sz="1200" dirty="0"/>
              <a:t>Track surface and components replacement</a:t>
            </a:r>
          </a:p>
          <a:p>
            <a:r>
              <a:rPr lang="en-US" sz="1200" dirty="0" smtClean="0"/>
              <a:t>     - LED Field </a:t>
            </a:r>
            <a:r>
              <a:rPr lang="en-US" sz="1200" dirty="0" smtClean="0"/>
              <a:t>Lights</a:t>
            </a:r>
          </a:p>
          <a:p>
            <a:r>
              <a:rPr lang="en-US" sz="1200" dirty="0" smtClean="0"/>
              <a:t>     - Field Turf the Baseball Stadium</a:t>
            </a:r>
          </a:p>
          <a:p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21161"/>
              </p:ext>
            </p:extLst>
          </p:nvPr>
        </p:nvGraphicFramePr>
        <p:xfrm>
          <a:off x="345989" y="1000897"/>
          <a:ext cx="95270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412"/>
                <a:gridCol w="1905412"/>
                <a:gridCol w="1905412"/>
                <a:gridCol w="1905412"/>
                <a:gridCol w="1905412"/>
              </a:tblGrid>
              <a:tr h="331875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 &amp;</a:t>
                      </a:r>
                      <a:endParaRPr lang="en-US" dirty="0"/>
                    </a:p>
                  </a:txBody>
                  <a:tcPr/>
                </a:tc>
              </a:tr>
              <a:tr h="331875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2824">
                <a:tc>
                  <a:txBody>
                    <a:bodyPr/>
                    <a:lstStyle/>
                    <a:p>
                      <a:r>
                        <a:rPr lang="en-US" dirty="0" smtClean="0"/>
                        <a:t>Personnel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285,677.00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378,843.00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*93,166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572824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575,851.00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604,081.00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*28,230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4.9%</a:t>
                      </a:r>
                      <a:endParaRPr lang="en-US" dirty="0"/>
                    </a:p>
                  </a:txBody>
                  <a:tcPr/>
                </a:tc>
              </a:tr>
              <a:tr h="33187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861,528.00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982,924.00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*121,396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06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94098"/>
            <a:ext cx="8596668" cy="1052986"/>
          </a:xfrm>
        </p:spPr>
        <p:txBody>
          <a:bodyPr/>
          <a:lstStyle/>
          <a:p>
            <a:r>
              <a:rPr lang="en-US" dirty="0"/>
              <a:t>Leisure Services – Sports Complex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1147084"/>
            <a:ext cx="8596668" cy="5510390"/>
          </a:xfrm>
        </p:spPr>
        <p:txBody>
          <a:bodyPr>
            <a:normAutofit/>
          </a:bodyPr>
          <a:lstStyle/>
          <a:p>
            <a:r>
              <a:rPr lang="en-US" dirty="0" smtClean="0"/>
              <a:t>LED Field Lights – Cost Breakdown Purchase vs Lease to Own</a:t>
            </a:r>
          </a:p>
          <a:p>
            <a:r>
              <a:rPr lang="en-US" dirty="0" smtClean="0"/>
              <a:t>Option 1 – Purchase outright – $1,587,000</a:t>
            </a:r>
          </a:p>
          <a:p>
            <a:r>
              <a:rPr lang="en-US" dirty="0" smtClean="0"/>
              <a:t>Option 2 – Phased approach</a:t>
            </a:r>
          </a:p>
          <a:p>
            <a:r>
              <a:rPr lang="en-US" dirty="0"/>
              <a:t>	</a:t>
            </a:r>
            <a:r>
              <a:rPr lang="en-US" dirty="0" smtClean="0"/>
              <a:t>- Football Field - $234,000</a:t>
            </a:r>
          </a:p>
          <a:p>
            <a:r>
              <a:rPr lang="en-US" dirty="0"/>
              <a:t>	</a:t>
            </a:r>
            <a:r>
              <a:rPr lang="en-US" dirty="0" smtClean="0"/>
              <a:t>- Baseball Stadium - $199,000</a:t>
            </a:r>
          </a:p>
          <a:p>
            <a:r>
              <a:rPr lang="en-US" dirty="0"/>
              <a:t>	</a:t>
            </a:r>
            <a:r>
              <a:rPr lang="en-US" dirty="0" smtClean="0"/>
              <a:t>- 4 Baseball Fields - $269,000</a:t>
            </a:r>
          </a:p>
          <a:p>
            <a:r>
              <a:rPr lang="en-US" dirty="0"/>
              <a:t>	</a:t>
            </a:r>
            <a:r>
              <a:rPr lang="en-US" dirty="0" smtClean="0"/>
              <a:t>- 3 Softball Fields - $297,000</a:t>
            </a:r>
          </a:p>
          <a:p>
            <a:r>
              <a:rPr lang="en-US" dirty="0"/>
              <a:t>	</a:t>
            </a:r>
            <a:r>
              <a:rPr lang="en-US" dirty="0" smtClean="0"/>
              <a:t>- Multi-Purpose Field - $209,000</a:t>
            </a:r>
          </a:p>
          <a:p>
            <a:r>
              <a:rPr lang="en-US" dirty="0"/>
              <a:t>	</a:t>
            </a:r>
            <a:r>
              <a:rPr lang="en-US" dirty="0" smtClean="0"/>
              <a:t>- Soccer Fields - $379,000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69851"/>
            <a:ext cx="2047981" cy="204798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64752"/>
              </p:ext>
            </p:extLst>
          </p:nvPr>
        </p:nvGraphicFramePr>
        <p:xfrm>
          <a:off x="5577015" y="1524010"/>
          <a:ext cx="4127157" cy="4852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163"/>
                <a:gridCol w="979964"/>
                <a:gridCol w="669015"/>
                <a:gridCol w="669015"/>
              </a:tblGrid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Phase 1 - Football Stadium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Payment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Monthly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Option 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36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$7,864.00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Option 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$5,447.00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Option 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36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$6,253.00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Option 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$4,382.00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Phase 2 - 3 Softball Fields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Option 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36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$8,673.00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Option 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$6,001.00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Option 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36 Month Lease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$7,062.00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60 Month Lease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$4,936.00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Phase 3 - 4 Baseball Fields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36 Month Lease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$8,062.00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60 Month Lease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$5,583.00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36 Month Lease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$6,451.00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60 Month Lease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$4,518.00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Phase 4 - Multi-Purpose Field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36 Month Lease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$6,264.00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$4,352.00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36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$50,000.00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$4,654.00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$50,000.00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$3,287.00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Phase 5 - 3 Soccer Fields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36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$11,872.00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$8,192.00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36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$10,262.00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$50,000.00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$7,127.00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Phase 6 - Baseball Stadium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36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$6,157.00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$4,278.00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36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$4,546.00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  <a:tr h="13863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Option 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 Month Lease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$50,000.00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$3,213.00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45" marR="5545" marT="554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33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17159"/>
            <a:ext cx="8596668" cy="1826581"/>
          </a:xfrm>
        </p:spPr>
        <p:txBody>
          <a:bodyPr/>
          <a:lstStyle/>
          <a:p>
            <a:r>
              <a:rPr lang="en-US" dirty="0" smtClean="0"/>
              <a:t>Leisure Services - Accomplishments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92020"/>
            <a:ext cx="8596668" cy="3949288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Added WIFI to the Sports Complex Football Stadium.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Made necessary adjustments to the city’s special events to provide a safe and healthy alternative. (alter Santa Parade, Great Candy Race, and Mayor’s Fitness Challenge.)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Started a Little League Chapter to bring girls’ softball to the city.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Brought in new programs to the Leisure Services Department (E Sports, youth basketball, pajama party night, youth volleyball, </a:t>
            </a:r>
            <a:r>
              <a:rPr lang="en-US" dirty="0" err="1" smtClean="0"/>
              <a:t>ect</a:t>
            </a:r>
            <a:r>
              <a:rPr lang="en-US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Implemented a partnership with ACA to bring musical artists to the Babe James Center.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Offered promo rates for Brannon Center and Live Oak Cultural Center to add rentals, meetings, weddings.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Increased physical activities for youth.  Start a fitness challenge for kids in NSB.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Replaced all of site lighting at Sports Complex to LED.  Total of 80 lights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Replaced gym lights at Babe James Center and City gym to LED lights.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Brought in 8 load of new clay and had all 8 ballfields at the complex laser graded.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Upgraded the Brannon Centers AV system to include live stream and hybrid meeting access.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Resealed and striped parking lot at Brannon Center and Babe James.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216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27577</TotalTime>
  <Words>1117</Words>
  <Application>Microsoft Office PowerPoint</Application>
  <PresentationFormat>Widescreen</PresentationFormat>
  <Paragraphs>286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</vt:lpstr>
      <vt:lpstr>Leisure Services</vt:lpstr>
      <vt:lpstr>Leisure Services - Vision</vt:lpstr>
      <vt:lpstr>Leisure Services - Staffing</vt:lpstr>
      <vt:lpstr>Leisure Services - Recreation</vt:lpstr>
      <vt:lpstr>Leisure Services - Recreation</vt:lpstr>
      <vt:lpstr>Brannon Civic Center/Live Oak/ Coronado</vt:lpstr>
      <vt:lpstr>Leisure Services – Sports Complex</vt:lpstr>
      <vt:lpstr>Leisure Services – Sports Complex</vt:lpstr>
      <vt:lpstr>Leisure Services - Accomplishments</vt:lpstr>
      <vt:lpstr>Leisure Services - Goals</vt:lpstr>
      <vt:lpstr>Leisure Services</vt:lpstr>
    </vt:vector>
  </TitlesOfParts>
  <Company>City of New Smryna Beach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Eckroth, Natalia</dc:creator>
  <cp:lastModifiedBy>Ray, David</cp:lastModifiedBy>
  <cp:revision>60</cp:revision>
  <cp:lastPrinted>2020-08-05T19:19:52Z</cp:lastPrinted>
  <dcterms:created xsi:type="dcterms:W3CDTF">2020-07-10T15:17:52Z</dcterms:created>
  <dcterms:modified xsi:type="dcterms:W3CDTF">2021-08-10T15:38:44Z</dcterms:modified>
</cp:coreProperties>
</file>