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5" r:id="rId4"/>
  </p:sldMasterIdLst>
  <p:sldIdLst>
    <p:sldId id="343" r:id="rId5"/>
    <p:sldId id="354" r:id="rId6"/>
    <p:sldId id="355" r:id="rId7"/>
    <p:sldId id="257" r:id="rId8"/>
    <p:sldId id="352" r:id="rId9"/>
    <p:sldId id="351" r:id="rId10"/>
    <p:sldId id="353" r:id="rId11"/>
    <p:sldId id="259" r:id="rId12"/>
    <p:sldId id="356" r:id="rId13"/>
    <p:sldId id="357" r:id="rId14"/>
    <p:sldId id="35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FF7"/>
    <a:srgbClr val="D0D1D9"/>
    <a:srgbClr val="F6F9FF"/>
    <a:srgbClr val="19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34" autoAdjust="0"/>
  </p:normalViewPr>
  <p:slideViewPr>
    <p:cSldViewPr snapToGrid="0">
      <p:cViewPr varScale="1">
        <p:scale>
          <a:sx n="109" d="100"/>
          <a:sy n="109" d="100"/>
        </p:scale>
        <p:origin x="9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F9512BDE-EEA0-404B-8D45-8AA93D61DABC}"/>
              </a:ext>
            </a:extLst>
          </p:cNvPr>
          <p:cNvSpPr/>
          <p:nvPr userDrawn="1"/>
        </p:nvSpPr>
        <p:spPr>
          <a:xfrm flipH="1">
            <a:off x="-1" y="4450188"/>
            <a:ext cx="12192000" cy="240781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E1223535-0F2F-6340-80B9-0B5D9364A13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cap="all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noProof="0" smtClean="0"/>
              <a:t>02/16/2021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2358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02/16/2021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AA314B25-B4AF-394E-BBDA-7E6BAD315F39}"/>
              </a:ext>
            </a:extLst>
          </p:cNvPr>
          <p:cNvSpPr/>
          <p:nvPr userDrawn="1"/>
        </p:nvSpPr>
        <p:spPr>
          <a:xfrm>
            <a:off x="3351057" y="0"/>
            <a:ext cx="8840943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737575EF-0D14-6140-A91B-260C9C9DFE41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82544261-8049-494B-A93D-BDFF1BB847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5000" y="3135207"/>
            <a:ext cx="4886854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9214786D-83EE-814C-A5E4-D0EC7D29D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75829" y="633875"/>
            <a:ext cx="5981171" cy="5590250"/>
          </a:xfrm>
        </p:spPr>
        <p:txBody>
          <a:bodyPr anchor="ctr">
            <a:normAutofit/>
          </a:bodyPr>
          <a:lstStyle>
            <a:lvl1pPr marL="342900" indent="-342900"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1pPr>
            <a:lvl2pPr marL="544068" indent="-342900">
              <a:buClr>
                <a:schemeClr val="tx1"/>
              </a:buClr>
              <a:buFont typeface="+mj-lt"/>
              <a:buAutoNum type="arabicPeriod"/>
              <a:defRPr sz="1400">
                <a:solidFill>
                  <a:schemeClr val="tx1"/>
                </a:solidFill>
              </a:defRPr>
            </a:lvl2pPr>
            <a:lvl3pPr marL="61264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chemeClr val="tx1"/>
                </a:solidFill>
              </a:defRPr>
            </a:lvl3pPr>
            <a:lvl4pPr marL="79552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chemeClr val="tx1"/>
                </a:solidFill>
              </a:defRPr>
            </a:lvl4pPr>
            <a:lvl5pPr marL="97840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07918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02/16/2021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2E148DD3-DD87-154B-80B4-2421965D3C83}"/>
              </a:ext>
            </a:extLst>
          </p:cNvPr>
          <p:cNvSpPr/>
          <p:nvPr userDrawn="1"/>
        </p:nvSpPr>
        <p:spPr>
          <a:xfrm>
            <a:off x="1" y="1714500"/>
            <a:ext cx="12192000" cy="3429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742E4732-0E8F-7B46-BD08-0F2EE0DA8786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E73F81A-7260-5C4F-A7FF-CA2CC731B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3870" y="942871"/>
            <a:ext cx="571181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4CD13CD4-3E4F-2E41-ACF4-2446257D2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3870" y="1973589"/>
            <a:ext cx="5711810" cy="3941540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1600">
                <a:solidFill>
                  <a:schemeClr val="tx1"/>
                </a:solidFill>
              </a:defRPr>
            </a:lvl1pPr>
            <a:lvl2pPr marL="384048" indent="-182880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2pPr>
            <a:lvl3pPr marL="56692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4980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3268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D8E69886-8907-DB47-87C2-0621AF156D9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05170" y="621039"/>
            <a:ext cx="4589130" cy="5603086"/>
          </a:xfrm>
          <a:solidFill>
            <a:srgbClr val="EDEFF7"/>
          </a:solidFill>
        </p:spPr>
        <p:txBody>
          <a:bodyPr>
            <a:normAutofit/>
          </a:bodyPr>
          <a:lstStyle>
            <a:lvl1pPr>
              <a:buClr>
                <a:schemeClr val="tx1"/>
              </a:buClr>
              <a:defRPr sz="1600">
                <a:solidFill>
                  <a:schemeClr val="tx1"/>
                </a:solidFill>
              </a:defRPr>
            </a:lvl1pPr>
            <a:lvl2pPr marL="384048" indent="-182880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2pPr>
            <a:lvl3pPr marL="56692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4980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3268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26310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9C88DF2D-0421-A94C-82C1-867E1E5E4907}"/>
              </a:ext>
            </a:extLst>
          </p:cNvPr>
          <p:cNvSpPr/>
          <p:nvPr userDrawn="1"/>
        </p:nvSpPr>
        <p:spPr>
          <a:xfrm>
            <a:off x="10993582" y="0"/>
            <a:ext cx="1198418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334D05A3-7A20-9447-8D39-F2980D85413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634999" y="3927894"/>
            <a:ext cx="10922000" cy="2326856"/>
          </a:xfrm>
          <a:prstGeom prst="rect">
            <a:avLst/>
          </a:prstGeom>
          <a:solidFill>
            <a:srgbClr val="F6F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35001" y="603250"/>
            <a:ext cx="10921998" cy="3294019"/>
          </a:xfrm>
          <a:solidFill>
            <a:schemeClr val="bg1"/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298078"/>
            <a:ext cx="10113645" cy="743682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213716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noProof="0" smtClean="0"/>
              <a:t>02/16/2021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46387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F9512BDE-EEA0-404B-8D45-8AA93D61DABC}"/>
              </a:ext>
            </a:extLst>
          </p:cNvPr>
          <p:cNvSpPr/>
          <p:nvPr userDrawn="1"/>
        </p:nvSpPr>
        <p:spPr>
          <a:xfrm flipH="1">
            <a:off x="4217870" y="0"/>
            <a:ext cx="3599236" cy="6857999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E1223535-0F2F-6340-80B9-0B5D9364A13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cap="all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noProof="0" smtClean="0"/>
              <a:t>02/16/2021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9707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202A34A5-A029-A246-82C6-D288185EB396}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2773E1D8-C87F-EE46-8284-575DCA498E81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noProof="0" smtClean="0"/>
              <a:t>02/16/2021</a:t>
            </a:fld>
            <a:endParaRPr lang="en-US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C429A40D-770E-C144-A5B5-6A4442C09C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240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">
            <a:extLst>
              <a:ext uri="{FF2B5EF4-FFF2-40B4-BE49-F238E27FC236}">
                <a16:creationId xmlns:a16="http://schemas.microsoft.com/office/drawing/2014/main" id="{64248D99-2B30-464D-B9B7-4E5C3A1F3FB2}"/>
              </a:ext>
            </a:extLst>
          </p:cNvPr>
          <p:cNvSpPr/>
          <p:nvPr userDrawn="1"/>
        </p:nvSpPr>
        <p:spPr>
          <a:xfrm flipH="1">
            <a:off x="0" y="0"/>
            <a:ext cx="6096000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6" name="Rectangle">
            <a:extLst>
              <a:ext uri="{FF2B5EF4-FFF2-40B4-BE49-F238E27FC236}">
                <a16:creationId xmlns:a16="http://schemas.microsoft.com/office/drawing/2014/main" id="{3FAFF55B-FDE6-394B-A39B-22627D8FB6E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noProof="0" smtClean="0"/>
              <a:t>02/16/2021</a:t>
            </a:fld>
            <a:endParaRPr lang="en-US" noProof="0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99E345E4-E77C-484E-9FBB-E4EC71F08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2322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83ACCAC0-2C8A-CE43-8C55-22BB53C73920}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A400A9BD-AA60-E24D-9FC2-722758C8C933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noProof="0" smtClean="0"/>
              <a:t>02/16/2021</a:t>
            </a:fld>
            <a:endParaRPr lang="en-US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D4076461-FF7A-8843-B7F9-D041F3FB22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039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>
            <a:extLst>
              <a:ext uri="{FF2B5EF4-FFF2-40B4-BE49-F238E27FC236}">
                <a16:creationId xmlns:a16="http://schemas.microsoft.com/office/drawing/2014/main" id="{35FB147F-5DC4-B24C-B8CB-D3DA74290381}"/>
              </a:ext>
            </a:extLst>
          </p:cNvPr>
          <p:cNvSpPr/>
          <p:nvPr userDrawn="1"/>
        </p:nvSpPr>
        <p:spPr>
          <a:xfrm>
            <a:off x="1" y="3429000"/>
            <a:ext cx="12192000" cy="3429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A400A9BD-AA60-E24D-9FC2-722758C8C933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noProof="0" smtClean="0"/>
              <a:t>02/16/2021</a:t>
            </a:fld>
            <a:endParaRPr lang="en-US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B9308E97-4F89-394E-856A-5B4EFCB2E7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97279" y="193086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A50BECA0-8817-964B-AEDB-A45669684C3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59186" y="193086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EF399F4D-B67A-4C4B-BCF3-36FE110603F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1093" y="193086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08305C84-E25F-EC49-8F2B-4C0181FD3AB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97279" y="525732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A57A1FCE-E6BF-3747-9D43-42DBA6656EC0}"/>
              </a:ext>
            </a:extLst>
          </p:cNvPr>
          <p:cNvSpPr>
            <a:spLocks noGrp="1"/>
          </p:cNvSpPr>
          <p:nvPr>
            <p:ph type="body" sz="half" idx="16" hasCustomPrompt="1"/>
          </p:nvPr>
        </p:nvSpPr>
        <p:spPr>
          <a:xfrm>
            <a:off x="4666773" y="525732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5B4B74C8-96E7-684F-91B9-8CE56CD10F1E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8236267" y="525732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5" name="Title Placeholder 1">
            <a:extLst>
              <a:ext uri="{FF2B5EF4-FFF2-40B4-BE49-F238E27FC236}">
                <a16:creationId xmlns:a16="http://schemas.microsoft.com/office/drawing/2014/main" id="{D522564E-B348-544F-A8E5-CFCAFA48B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1889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02/16/2021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7229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02/16/2021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05BFC727-5650-B049-AA2A-2511C08FB35B}"/>
              </a:ext>
            </a:extLst>
          </p:cNvPr>
          <p:cNvSpPr/>
          <p:nvPr userDrawn="1"/>
        </p:nvSpPr>
        <p:spPr>
          <a:xfrm flipH="1">
            <a:off x="0" y="0"/>
            <a:ext cx="1195754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E700C598-C823-744D-BE16-5114B7625057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21BED569-C9C5-8F4D-A42A-ED4914579D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24550" y="633875"/>
            <a:ext cx="5632450" cy="5591175"/>
          </a:xfrm>
          <a:solidFill>
            <a:schemeClr val="tx2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ACB6E588-2EB7-9A41-A93A-7757596EF9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5754" y="942870"/>
            <a:ext cx="4157296" cy="129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6C0FE70-F6BB-3D40-AD3C-E704CABE4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5754" y="2281657"/>
            <a:ext cx="4157296" cy="3633471"/>
          </a:xfrm>
        </p:spPr>
        <p:txBody>
          <a:bodyPr>
            <a:normAutofit/>
          </a:bodyPr>
          <a:lstStyle>
            <a:lvl1pPr marL="0" indent="0"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1pPr>
            <a:lvl2pPr marL="201168" indent="0">
              <a:buClr>
                <a:schemeClr val="tx1"/>
              </a:buClr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2pPr>
            <a:lvl3pPr marL="38404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3pPr>
            <a:lvl4pPr marL="56692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4pPr>
            <a:lvl5pPr marL="74980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70171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02/16/2021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0AB10FFC-D586-994D-8D3D-F4042255CB72}"/>
              </a:ext>
            </a:extLst>
          </p:cNvPr>
          <p:cNvSpPr/>
          <p:nvPr userDrawn="1"/>
        </p:nvSpPr>
        <p:spPr>
          <a:xfrm flipH="1"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C7B0C08A-E831-D242-B2CE-2DEB004F982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5C2191-88F7-4148-96FD-E129F707E038}"/>
              </a:ext>
            </a:extLst>
          </p:cNvPr>
          <p:cNvCxnSpPr/>
          <p:nvPr userDrawn="1"/>
        </p:nvCxnSpPr>
        <p:spPr>
          <a:xfrm>
            <a:off x="6818393" y="999565"/>
            <a:ext cx="0" cy="4858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61FB2196-E251-5A40-86F7-6092CEBFA1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5000" y="3135207"/>
            <a:ext cx="5460992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4800"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C2FACD1B-0D9C-A547-98A0-D66C341D3D7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540794" y="831286"/>
            <a:ext cx="4016206" cy="5195425"/>
          </a:xfrm>
        </p:spPr>
        <p:txBody>
          <a:bodyPr anchor="ctr">
            <a:normAutofit/>
          </a:bodyPr>
          <a:lstStyle>
            <a:lvl1pPr marL="342900" indent="-342900"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1pPr>
            <a:lvl2pPr marL="544068" indent="-342900">
              <a:buClr>
                <a:schemeClr val="tx1"/>
              </a:buClr>
              <a:buFont typeface="+mj-lt"/>
              <a:buAutoNum type="arabicPeriod"/>
              <a:defRPr sz="1400"/>
            </a:lvl2pPr>
            <a:lvl3pPr marL="612648" indent="-228600">
              <a:buClr>
                <a:schemeClr val="tx1"/>
              </a:buClr>
              <a:buFont typeface="+mj-lt"/>
              <a:buAutoNum type="arabicPeriod"/>
              <a:defRPr sz="1100"/>
            </a:lvl3pPr>
            <a:lvl4pPr marL="795528" indent="-228600">
              <a:buClr>
                <a:schemeClr val="tx1"/>
              </a:buClr>
              <a:buFont typeface="+mj-lt"/>
              <a:buAutoNum type="arabicPeriod"/>
              <a:defRPr sz="1100"/>
            </a:lvl4pPr>
            <a:lvl5pPr marL="978408" indent="-228600">
              <a:buClr>
                <a:schemeClr val="tx1"/>
              </a:buClr>
              <a:buFont typeface="+mj-lt"/>
              <a:buAutoNum type="arabicPeriod"/>
              <a:defRPr sz="1100"/>
            </a:lvl5pPr>
          </a:lstStyle>
          <a:p>
            <a:pPr lvl="0"/>
            <a:r>
              <a:rPr lang="en-US" noProof="0"/>
              <a:t>Quote Goes Here</a:t>
            </a:r>
          </a:p>
        </p:txBody>
      </p:sp>
    </p:spTree>
    <p:extLst>
      <p:ext uri="{BB962C8B-B14F-4D97-AF65-F5344CB8AC3E}">
        <p14:creationId xmlns:p14="http://schemas.microsoft.com/office/powerpoint/2010/main" val="418493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>
            <a:extLst>
              <a:ext uri="{FF2B5EF4-FFF2-40B4-BE49-F238E27FC236}">
                <a16:creationId xmlns:a16="http://schemas.microsoft.com/office/drawing/2014/main" id="{1552108B-1F90-0044-A7D4-0956E919F29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noProof="0" smtClean="0"/>
              <a:t>02/16/2021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9436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93" r:id="rId2"/>
    <p:sldLayoutId id="2147483675" r:id="rId3"/>
    <p:sldLayoutId id="2147483684" r:id="rId4"/>
    <p:sldLayoutId id="2147483678" r:id="rId5"/>
    <p:sldLayoutId id="2147483688" r:id="rId6"/>
    <p:sldLayoutId id="2147483679" r:id="rId7"/>
    <p:sldLayoutId id="2147483692" r:id="rId8"/>
    <p:sldLayoutId id="2147483691" r:id="rId9"/>
    <p:sldLayoutId id="2147483690" r:id="rId10"/>
    <p:sldLayoutId id="2147483689" r:id="rId11"/>
    <p:sldLayoutId id="2147483683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B7AEFB0-51F2-5449-996C-73382891D2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 smtClean="0">
                <a:latin typeface="Calibri" panose="020F0502020204030204" pitchFamily="34" charset="0"/>
                <a:cs typeface="Calibri" panose="020F0502020204030204" pitchFamily="34" charset="0"/>
              </a:rPr>
              <a:t>Boards, Commissions, Committees, task force</a:t>
            </a:r>
            <a:endParaRPr lang="en-US" sz="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0F6D6CF-8D73-6643-A348-53AAE29FD1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Office of the city clerk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795" y="862069"/>
            <a:ext cx="1828959" cy="182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365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63945272"/>
              </p:ext>
            </p:extLst>
          </p:nvPr>
        </p:nvGraphicFramePr>
        <p:xfrm>
          <a:off x="703385" y="723827"/>
          <a:ext cx="10747718" cy="5406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663">
                  <a:extLst>
                    <a:ext uri="{9D8B030D-6E8A-4147-A177-3AD203B41FA5}">
                      <a16:colId xmlns:a16="http://schemas.microsoft.com/office/drawing/2014/main" val="1366821424"/>
                    </a:ext>
                  </a:extLst>
                </a:gridCol>
                <a:gridCol w="1611411">
                  <a:extLst>
                    <a:ext uri="{9D8B030D-6E8A-4147-A177-3AD203B41FA5}">
                      <a16:colId xmlns:a16="http://schemas.microsoft.com/office/drawing/2014/main" val="2371625165"/>
                    </a:ext>
                  </a:extLst>
                </a:gridCol>
                <a:gridCol w="1611411">
                  <a:extLst>
                    <a:ext uri="{9D8B030D-6E8A-4147-A177-3AD203B41FA5}">
                      <a16:colId xmlns:a16="http://schemas.microsoft.com/office/drawing/2014/main" val="3451650831"/>
                    </a:ext>
                  </a:extLst>
                </a:gridCol>
                <a:gridCol w="1611411">
                  <a:extLst>
                    <a:ext uri="{9D8B030D-6E8A-4147-A177-3AD203B41FA5}">
                      <a16:colId xmlns:a16="http://schemas.microsoft.com/office/drawing/2014/main" val="1500617201"/>
                    </a:ext>
                  </a:extLst>
                </a:gridCol>
                <a:gridCol w="1611411">
                  <a:extLst>
                    <a:ext uri="{9D8B030D-6E8A-4147-A177-3AD203B41FA5}">
                      <a16:colId xmlns:a16="http://schemas.microsoft.com/office/drawing/2014/main" val="2085713971"/>
                    </a:ext>
                  </a:extLst>
                </a:gridCol>
                <a:gridCol w="1611411">
                  <a:extLst>
                    <a:ext uri="{9D8B030D-6E8A-4147-A177-3AD203B41FA5}">
                      <a16:colId xmlns:a16="http://schemas.microsoft.com/office/drawing/2014/main" val="1213967812"/>
                    </a:ext>
                  </a:extLst>
                </a:gridCol>
              </a:tblGrid>
              <a:tr h="3693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895596"/>
                  </a:ext>
                </a:extLst>
              </a:tr>
              <a:tr h="36931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Board 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Term Limit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Term Length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Members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Established By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Criteria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883490"/>
                  </a:ext>
                </a:extLst>
              </a:tr>
              <a:tr h="39681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Golf Advisory 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Board</a:t>
                      </a:r>
                    </a:p>
                    <a:p>
                      <a:pPr algn="l" fontAlgn="b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(meets quarterly)</a:t>
                      </a:r>
                    </a:p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years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(6) Must be NSB residents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(1) non-resident</a:t>
                      </a:r>
                    </a:p>
                    <a:p>
                      <a:pPr marL="228600" indent="-228600" algn="ctr">
                        <a:buAutoNum type="arabicParenBoth"/>
                      </a:pP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121390"/>
                  </a:ext>
                </a:extLst>
              </a:tr>
              <a:tr h="45531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Leisure Activities Advisory 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Board</a:t>
                      </a:r>
                    </a:p>
                    <a:p>
                      <a:pPr algn="l" fontAlgn="b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(meets quarterly)</a:t>
                      </a:r>
                    </a:p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years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Must be NSB</a:t>
                      </a:r>
                      <a:r>
                        <a:rPr lang="en-US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residents</a:t>
                      </a:r>
                    </a:p>
                    <a:p>
                      <a:pPr algn="ctr"/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989791"/>
                  </a:ext>
                </a:extLst>
              </a:tr>
              <a:tr h="45531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Neighborhood 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Council</a:t>
                      </a:r>
                    </a:p>
                    <a:p>
                      <a:pPr algn="l" fontAlgn="b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(meets monthly)</a:t>
                      </a:r>
                      <a:endParaRPr lang="en-US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Must be NSB resident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Each City Zone will be represented</a:t>
                      </a:r>
                      <a:r>
                        <a:rPr lang="en-US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by at least 2 members</a:t>
                      </a:r>
                    </a:p>
                    <a:p>
                      <a:pPr algn="ctr"/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098329"/>
                  </a:ext>
                </a:extLst>
              </a:tr>
              <a:tr h="45531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Turnbull Creek Land Preservation Committee</a:t>
                      </a:r>
                    </a:p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year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Resolution</a:t>
                      </a:r>
                      <a:endParaRPr lang="en-US" sz="12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Shall </a:t>
                      </a:r>
                      <a:r>
                        <a:rPr lang="en-US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demonstrate interest in environmental issues, historic preservation, wildlife, biology, botany or water quality.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3086669"/>
                  </a:ext>
                </a:extLst>
              </a:tr>
              <a:tr h="455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Youth Council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Task Force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year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Resolution</a:t>
                      </a:r>
                      <a:endParaRPr lang="en-US" sz="12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Shall demonstrate</a:t>
                      </a:r>
                      <a:r>
                        <a:rPr lang="en-US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interest and commitment in education. 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013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1500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9231" y="1118381"/>
            <a:ext cx="990365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Notes</a:t>
            </a:r>
          </a:p>
          <a:p>
            <a:pPr algn="ctr"/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following Boards were established with the intent to work on a specific goal:</a:t>
            </a: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CDBG: 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Established in 2010 with the intent to solicit the assistance of a group of knowledgeable citizens regarding the CDBG.  This was a five-year plan that coincided with the City’s existing partnership with Volusia County’s CDBG Program.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Leisure Activities Advisory Board: 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Established in 2012 with the intent to solicit the assistance of a group of knowledgeable citizens in the establishment of a 5-year creation of the Parks Master Plan.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Neighborhood Council: 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Established in 2013 with the intent initiated from the Planning &amp; Zoning Department to strengthen neighborhood participation. The members were tasked with serving as liaisons between the neighborhood and municipal government. </a:t>
            </a:r>
          </a:p>
          <a:p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859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Advisory boards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Airport Advisory Board</a:t>
            </a:r>
          </a:p>
          <a:p>
            <a:r>
              <a:rPr lang="en-US" dirty="0"/>
              <a:t>Community Development Block Grant Advisory Board</a:t>
            </a:r>
          </a:p>
          <a:p>
            <a:r>
              <a:rPr lang="en-US" dirty="0"/>
              <a:t>Economic Development Advisory </a:t>
            </a:r>
            <a:r>
              <a:rPr lang="en-US" dirty="0" smtClean="0"/>
              <a:t>Board</a:t>
            </a:r>
          </a:p>
          <a:p>
            <a:r>
              <a:rPr lang="en-US" dirty="0"/>
              <a:t>Golf Advisory Board</a:t>
            </a:r>
          </a:p>
          <a:p>
            <a:r>
              <a:rPr lang="en-US" dirty="0"/>
              <a:t>Leisure Activities Advisory Board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70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9231" y="1118381"/>
            <a:ext cx="990365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ADVISORY BOARDS</a:t>
            </a:r>
          </a:p>
          <a:p>
            <a:pPr algn="ctr"/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Typically provides advice (non-binding) to the City Commission.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not have administrative powers; to include, quasi-judicial and advisory powers.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not have the authority to vote on legal issues.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resolution is used to create these meeting bodies.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563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55BA9AC8-EA60-644D-9DDA-B76203EA1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Boards and Commissions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8E7591AD-81F4-2E45-AE36-F4DA40C1903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Animal Control Board</a:t>
            </a:r>
          </a:p>
          <a:p>
            <a:r>
              <a:rPr lang="en-US" dirty="0" smtClean="0"/>
              <a:t>Building Trades Examining Board</a:t>
            </a:r>
          </a:p>
          <a:p>
            <a:r>
              <a:rPr lang="en-US" dirty="0" smtClean="0"/>
              <a:t>City Commission</a:t>
            </a:r>
          </a:p>
          <a:p>
            <a:r>
              <a:rPr lang="en-US" dirty="0" smtClean="0"/>
              <a:t>Code Enforcement Board</a:t>
            </a:r>
          </a:p>
          <a:p>
            <a:r>
              <a:rPr lang="en-US" dirty="0" smtClean="0"/>
              <a:t>Community Redevelopment Agency</a:t>
            </a:r>
          </a:p>
          <a:p>
            <a:r>
              <a:rPr lang="en-US" dirty="0" smtClean="0"/>
              <a:t>Fire Pension Board</a:t>
            </a:r>
            <a:endParaRPr lang="en-US" dirty="0" smtClean="0"/>
          </a:p>
          <a:p>
            <a:r>
              <a:rPr lang="en-US" dirty="0" smtClean="0"/>
              <a:t>Historic Preservation Commission</a:t>
            </a:r>
          </a:p>
          <a:p>
            <a:r>
              <a:rPr lang="en-US" dirty="0" smtClean="0"/>
              <a:t>Housing Authority</a:t>
            </a:r>
          </a:p>
          <a:p>
            <a:r>
              <a:rPr lang="en-US" dirty="0" smtClean="0"/>
              <a:t>Planning &amp; Zoning Board</a:t>
            </a:r>
          </a:p>
          <a:p>
            <a:r>
              <a:rPr lang="en-US" dirty="0" smtClean="0"/>
              <a:t>Police Pension Board</a:t>
            </a:r>
            <a:endParaRPr lang="en-US" dirty="0" smtClean="0"/>
          </a:p>
          <a:p>
            <a:r>
              <a:rPr lang="en-US" dirty="0" smtClean="0"/>
              <a:t>Utilities Commission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898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9231" y="1118381"/>
            <a:ext cx="990365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Boards and Commissions </a:t>
            </a:r>
          </a:p>
          <a:p>
            <a:pPr algn="ctr"/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Permanent, standing bodies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nvolved with ongoing subject areas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ct in an investigatory &amp; advisory capacity to the City Commission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ay have administrative powers; to include, quasi-judicial and advisory powers.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 ordinance or state statute is used to create these meeting bodies.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825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55BA9AC8-EA60-644D-9DDA-B76203EA1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Committees, advisory board and task force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8E7591AD-81F4-2E45-AE36-F4DA40C1903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Neighborhood Council</a:t>
            </a:r>
          </a:p>
          <a:p>
            <a:r>
              <a:rPr lang="en-US" dirty="0" smtClean="0"/>
              <a:t>Turnbull Creek Land Preservation Committee</a:t>
            </a:r>
          </a:p>
          <a:p>
            <a:r>
              <a:rPr lang="en-US" dirty="0" smtClean="0"/>
              <a:t>Youth Council Task Force</a:t>
            </a:r>
          </a:p>
        </p:txBody>
      </p:sp>
    </p:spTree>
    <p:extLst>
      <p:ext uri="{BB962C8B-B14F-4D97-AF65-F5344CB8AC3E}">
        <p14:creationId xmlns:p14="http://schemas.microsoft.com/office/powerpoint/2010/main" val="1740954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9231" y="1118381"/>
            <a:ext cx="990365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Committees and Task Forces</a:t>
            </a:r>
          </a:p>
          <a:p>
            <a:pPr algn="ctr"/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Are temporary meeting bodies.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nvolved with specific goals or objectives; or to aid in accomplishing a specific goal.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Do not have administrative powers; to include, quasi-judicial and advisory powers.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Do not have the authority to vote on legal issues.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resolution is used to create these meeting bodies.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74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850AAA-B77D-4000-A143-0539464CCB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Advisory Boards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250FE-08C8-4530-B722-29C38A359D8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Airport Advisory Board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Community Development Block Grant Advisory Board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Economic Development Advisory Board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Golf Advisory Board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Leisure Activities Advisory Board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DA0F0A-8BBE-4720-8A8F-47FD935FA9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b="1" dirty="0" smtClean="0"/>
              <a:t>Committees &amp; Task Force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63EFDC-D9E5-4185-9B8F-C3C93FF516E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Neighborhood Council</a:t>
            </a:r>
          </a:p>
          <a:p>
            <a:r>
              <a:rPr lang="en-US" dirty="0"/>
              <a:t>Turnbull Creek Land Preservation Committee</a:t>
            </a:r>
          </a:p>
          <a:p>
            <a:r>
              <a:rPr lang="en-US" dirty="0"/>
              <a:t>Youth Council Task Force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C62B56-74BF-47D4-B1CD-AF93A810B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942870"/>
            <a:ext cx="10058400" cy="94993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Discussion to review:  continuance, qualifications,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059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29659447"/>
              </p:ext>
            </p:extLst>
          </p:nvPr>
        </p:nvGraphicFramePr>
        <p:xfrm>
          <a:off x="703385" y="723827"/>
          <a:ext cx="10593945" cy="5203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663">
                  <a:extLst>
                    <a:ext uri="{9D8B030D-6E8A-4147-A177-3AD203B41FA5}">
                      <a16:colId xmlns:a16="http://schemas.microsoft.com/office/drawing/2014/main" val="1366821424"/>
                    </a:ext>
                  </a:extLst>
                </a:gridCol>
                <a:gridCol w="1332230">
                  <a:extLst>
                    <a:ext uri="{9D8B030D-6E8A-4147-A177-3AD203B41FA5}">
                      <a16:colId xmlns:a16="http://schemas.microsoft.com/office/drawing/2014/main" val="2371625165"/>
                    </a:ext>
                  </a:extLst>
                </a:gridCol>
                <a:gridCol w="1576705">
                  <a:extLst>
                    <a:ext uri="{9D8B030D-6E8A-4147-A177-3AD203B41FA5}">
                      <a16:colId xmlns:a16="http://schemas.microsoft.com/office/drawing/2014/main" val="3451650831"/>
                    </a:ext>
                  </a:extLst>
                </a:gridCol>
                <a:gridCol w="1566863">
                  <a:extLst>
                    <a:ext uri="{9D8B030D-6E8A-4147-A177-3AD203B41FA5}">
                      <a16:colId xmlns:a16="http://schemas.microsoft.com/office/drawing/2014/main" val="1500617201"/>
                    </a:ext>
                  </a:extLst>
                </a:gridCol>
                <a:gridCol w="1816073">
                  <a:extLst>
                    <a:ext uri="{9D8B030D-6E8A-4147-A177-3AD203B41FA5}">
                      <a16:colId xmlns:a16="http://schemas.microsoft.com/office/drawing/2014/main" val="2085713971"/>
                    </a:ext>
                  </a:extLst>
                </a:gridCol>
                <a:gridCol w="1611411">
                  <a:extLst>
                    <a:ext uri="{9D8B030D-6E8A-4147-A177-3AD203B41FA5}">
                      <a16:colId xmlns:a16="http://schemas.microsoft.com/office/drawing/2014/main" val="1213967812"/>
                    </a:ext>
                  </a:extLst>
                </a:gridCol>
              </a:tblGrid>
              <a:tr h="3693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895596"/>
                  </a:ext>
                </a:extLst>
              </a:tr>
              <a:tr h="36931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Board 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Term Limit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Term Length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Members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Established By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Criteria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883490"/>
                  </a:ext>
                </a:extLst>
              </a:tr>
              <a:tr h="39681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Airport Advisory 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Board</a:t>
                      </a:r>
                    </a:p>
                    <a:p>
                      <a:pPr algn="l" fontAlgn="b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(meets quarterly)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years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r>
                        <a:rPr lang="en-US" sz="13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regular members</a:t>
                      </a:r>
                    </a:p>
                    <a:p>
                      <a:pPr algn="ctr"/>
                      <a:r>
                        <a:rPr lang="en-US" sz="13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alternate member</a:t>
                      </a:r>
                      <a:endParaRPr lang="en-US" sz="13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Resolution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(3) With aviation experience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(3) Active</a:t>
                      </a:r>
                      <a:r>
                        <a:rPr lang="en-US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 business community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(1) Business management experience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Must be NSB Resident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121390"/>
                  </a:ext>
                </a:extLst>
              </a:tr>
              <a:tr h="45531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Community Development Block Grant Advisory Board </a:t>
                      </a:r>
                      <a:endParaRPr lang="en-US" sz="11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(meets quarterly)</a:t>
                      </a:r>
                    </a:p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years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 voting, 1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 officio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Resolution</a:t>
                      </a:r>
                    </a:p>
                    <a:p>
                      <a:pPr algn="ctr"/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Must be NSB Resident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Must reside in the</a:t>
                      </a:r>
                      <a:r>
                        <a:rPr lang="en-US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area defined by Volusia County Community Assistance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989791"/>
                  </a:ext>
                </a:extLst>
              </a:tr>
              <a:tr h="45531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Economic Development Advisory Board </a:t>
                      </a:r>
                      <a:endParaRPr lang="en-US" sz="11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 fontAlgn="auto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auto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(meets monthly)</a:t>
                      </a:r>
                    </a:p>
                    <a:p>
                      <a:pPr algn="l" fontAlgn="auto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auto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auto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auto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years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voting, 1 ex officio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Resolution</a:t>
                      </a:r>
                    </a:p>
                    <a:p>
                      <a:pPr algn="ctr"/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Must reside</a:t>
                      </a:r>
                      <a:r>
                        <a:rPr lang="en-US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 or own business in NSB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Wherever possible:  should have expertise, training, education or experience in operating a business, tourism, finance or real estate development.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098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86013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MONO">
      <a:dk1>
        <a:srgbClr val="000000"/>
      </a:dk1>
      <a:lt1>
        <a:srgbClr val="ECEEF7"/>
      </a:lt1>
      <a:dk2>
        <a:srgbClr val="000000"/>
      </a:dk2>
      <a:lt2>
        <a:srgbClr val="F5F8FF"/>
      </a:lt2>
      <a:accent1>
        <a:srgbClr val="ECEEF7"/>
      </a:accent1>
      <a:accent2>
        <a:srgbClr val="F5F8FF"/>
      </a:accent2>
      <a:accent3>
        <a:srgbClr val="A1A2A9"/>
      </a:accent3>
      <a:accent4>
        <a:srgbClr val="141514"/>
      </a:accent4>
      <a:accent5>
        <a:srgbClr val="000000"/>
      </a:accent5>
      <a:accent6>
        <a:srgbClr val="96969C"/>
      </a:accent6>
      <a:hlink>
        <a:srgbClr val="5F6063"/>
      </a:hlink>
      <a:folHlink>
        <a:srgbClr val="919191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ist_Light_Sales Pitch_02_Win32_AS_v3" id="{A204E388-A84B-4CC6-98FC-54ED9900B3CD}" vid="{1AF041A9-EA2C-4539-9272-70AF2168FE9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029FA76-0C86-4BF1-99F1-A3115FBFFA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A43D08-F4F9-4D95-9CB2-7DE3744160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4FAF7B5-E40C-46BE-9C83-DA251FCAE61E}">
  <ds:schemaRefs>
    <ds:schemaRef ds:uri="http://www.w3.org/XML/1998/namespace"/>
    <ds:schemaRef ds:uri="http://purl.org/dc/elements/1.1/"/>
    <ds:schemaRef ds:uri="http://schemas.openxmlformats.org/package/2006/metadata/core-properties"/>
    <ds:schemaRef ds:uri="16c05727-aa75-4e4a-9b5f-8a80a1165891"/>
    <ds:schemaRef ds:uri="http://schemas.microsoft.com/office/infopath/2007/PartnerControls"/>
    <ds:schemaRef ds:uri="http://purl.org/dc/terms/"/>
    <ds:schemaRef ds:uri="http://schemas.microsoft.com/office/2006/documentManagement/types"/>
    <ds:schemaRef ds:uri="71af3243-3dd4-4a8d-8c0d-dd76da1f02a5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675</Words>
  <Application>Microsoft Office PowerPoint</Application>
  <PresentationFormat>Widescreen</PresentationFormat>
  <Paragraphs>148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Helvetica Neue Medium</vt:lpstr>
      <vt:lpstr>RetrospectVTI</vt:lpstr>
      <vt:lpstr>Boards, Commissions, Committees, task force</vt:lpstr>
      <vt:lpstr>Advisory boards</vt:lpstr>
      <vt:lpstr>PowerPoint Presentation</vt:lpstr>
      <vt:lpstr>Boards and Commissions</vt:lpstr>
      <vt:lpstr>PowerPoint Presentation</vt:lpstr>
      <vt:lpstr>Committees, advisory board and task force</vt:lpstr>
      <vt:lpstr>PowerPoint Presentation</vt:lpstr>
      <vt:lpstr>Discussion to review:  continuance, qualifications, criteria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2021-02-16T18:15:07Z</dcterms:created>
  <dcterms:modified xsi:type="dcterms:W3CDTF">2021-02-16T20:18:44Z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