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86" r:id="rId3"/>
    <p:sldId id="283" r:id="rId4"/>
    <p:sldId id="285" r:id="rId5"/>
    <p:sldId id="289" r:id="rId6"/>
    <p:sldId id="293" r:id="rId7"/>
    <p:sldId id="290" r:id="rId8"/>
    <p:sldId id="291" r:id="rId9"/>
    <p:sldId id="292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2" autoAdjust="0"/>
    <p:restoredTop sz="82832" autoAdjust="0"/>
  </p:normalViewPr>
  <p:slideViewPr>
    <p:cSldViewPr snapToGrid="0">
      <p:cViewPr varScale="1">
        <p:scale>
          <a:sx n="41" d="100"/>
          <a:sy n="41" d="100"/>
        </p:scale>
        <p:origin x="46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61512027491408"/>
          <c:y val="9.345238095238094E-2"/>
          <c:w val="0.5936426116838488"/>
          <c:h val="0.82261904761904758"/>
        </c:manualLayout>
      </c:layout>
      <c:pieChart>
        <c:varyColors val="1"/>
        <c:ser>
          <c:idx val="0"/>
          <c:order val="0"/>
          <c:tx>
            <c:strRef>
              <c:f>'Tax Breakdown'!$B$2</c:f>
              <c:strCache>
                <c:ptCount val="1"/>
                <c:pt idx="0">
                  <c:v>2021</c:v>
                </c:pt>
              </c:strCache>
            </c:strRef>
          </c:tx>
          <c:dPt>
            <c:idx val="0"/>
            <c:bubble3D val="0"/>
            <c:explosion val="16"/>
            <c:extLst>
              <c:ext xmlns:c16="http://schemas.microsoft.com/office/drawing/2014/chart" uri="{C3380CC4-5D6E-409C-BE32-E72D297353CC}">
                <c16:uniqueId val="{00000000-6C39-4476-9DC9-0322C1683BF9}"/>
              </c:ext>
            </c:extLst>
          </c:dPt>
          <c:dLbls>
            <c:dLbl>
              <c:idx val="0"/>
              <c:layout>
                <c:manualLayout>
                  <c:x val="8.5406688854614693E-2"/>
                  <c:y val="-9.872909636295480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39-4476-9DC9-0322C1683BF9}"/>
                </c:ext>
              </c:extLst>
            </c:dLbl>
            <c:dLbl>
              <c:idx val="1"/>
              <c:layout>
                <c:manualLayout>
                  <c:x val="-8.5821359958871118E-3"/>
                  <c:y val="3.149962504686914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39-4476-9DC9-0322C1683BF9}"/>
                </c:ext>
              </c:extLst>
            </c:dLbl>
            <c:dLbl>
              <c:idx val="2"/>
              <c:layout>
                <c:manualLayout>
                  <c:x val="-5.1066780312254784E-2"/>
                  <c:y val="-7.571291764205149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39-4476-9DC9-0322C1683BF9}"/>
                </c:ext>
              </c:extLst>
            </c:dLbl>
            <c:dLbl>
              <c:idx val="3"/>
              <c:layout>
                <c:manualLayout>
                  <c:x val="-5.8630976540303595E-2"/>
                  <c:y val="-8.468113783074417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39-4476-9DC9-0322C1683BF9}"/>
                </c:ext>
              </c:extLst>
            </c:dLbl>
            <c:dLbl>
              <c:idx val="4"/>
              <c:layout>
                <c:manualLayout>
                  <c:x val="-0.10156289742132749"/>
                  <c:y val="-5.121940838476272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39-4476-9DC9-0322C1683BF9}"/>
                </c:ext>
              </c:extLst>
            </c:dLbl>
            <c:dLbl>
              <c:idx val="5"/>
              <c:layout>
                <c:manualLayout>
                  <c:x val="-9.3006466975133262E-2"/>
                  <c:y val="-4.05277718663545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39-4476-9DC9-0322C1683BF9}"/>
                </c:ext>
              </c:extLst>
            </c:dLbl>
            <c:dLbl>
              <c:idx val="6"/>
              <c:layout>
                <c:manualLayout>
                  <c:x val="2.8682238785390234E-2"/>
                  <c:y val="-3.84536644457904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39-4476-9DC9-0322C1683BF9}"/>
                </c:ext>
              </c:extLst>
            </c:dLbl>
            <c:dLbl>
              <c:idx val="7"/>
              <c:layout>
                <c:manualLayout>
                  <c:x val="0.13430199578795218"/>
                  <c:y val="8.879466989703209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39-4476-9DC9-0322C1683BF9}"/>
                </c:ext>
              </c:extLst>
            </c:dLbl>
            <c:dLbl>
              <c:idx val="8"/>
              <c:layout>
                <c:manualLayout>
                  <c:x val="0.32884128919150252"/>
                  <c:y val="0.1116028669493236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39-4476-9DC9-0322C1683BF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'Tax Breakdown'!$A$3:$A$11</c:f>
              <c:strCache>
                <c:ptCount val="9"/>
                <c:pt idx="0">
                  <c:v>Residential</c:v>
                </c:pt>
                <c:pt idx="1">
                  <c:v>Agricultural</c:v>
                </c:pt>
                <c:pt idx="2">
                  <c:v>Institutional</c:v>
                </c:pt>
                <c:pt idx="3">
                  <c:v>Industrial</c:v>
                </c:pt>
                <c:pt idx="4">
                  <c:v>Commercial</c:v>
                </c:pt>
                <c:pt idx="5">
                  <c:v>Miscellaneous</c:v>
                </c:pt>
                <c:pt idx="6">
                  <c:v>Vacant</c:v>
                </c:pt>
                <c:pt idx="7">
                  <c:v>Governmental</c:v>
                </c:pt>
                <c:pt idx="8">
                  <c:v>Tangible Personal Property</c:v>
                </c:pt>
              </c:strCache>
            </c:strRef>
          </c:cat>
          <c:val>
            <c:numRef>
              <c:f>'Tax Breakdown'!$B$3:$B$11</c:f>
              <c:numCache>
                <c:formatCode>0.00%</c:formatCode>
                <c:ptCount val="9"/>
                <c:pt idx="0">
                  <c:v>0.82798938241638742</c:v>
                </c:pt>
                <c:pt idx="1">
                  <c:v>7.1323139723581427E-4</c:v>
                </c:pt>
                <c:pt idx="2">
                  <c:v>4.915429570802903E-3</c:v>
                </c:pt>
                <c:pt idx="3">
                  <c:v>8.2959134857670553E-3</c:v>
                </c:pt>
                <c:pt idx="4">
                  <c:v>9.7262070808688428E-2</c:v>
                </c:pt>
                <c:pt idx="5">
                  <c:v>6.9811775254660245E-4</c:v>
                </c:pt>
                <c:pt idx="6">
                  <c:v>3.4815732509383281E-2</c:v>
                </c:pt>
                <c:pt idx="7">
                  <c:v>1.6979236578425793E-5</c:v>
                </c:pt>
                <c:pt idx="8">
                  <c:v>2.5293142822610061E-2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C26-4B5E-9A4B-7D167A7F01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>
          <a:latin typeface="Bookman Old Style" panose="02050604050505020204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9796250163027176E-3"/>
          <c:y val="3.5796607841828872E-2"/>
          <c:w val="0.96711206241033509"/>
          <c:h val="0.8059669134860396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Property Tax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FB2-4BF5-9657-2F80A46B4BA1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rgbClr val="FFFF99"/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rgbClr val="FFFF99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FB2-4BF5-9657-2F80A46B4BA1}"/>
              </c:ext>
            </c:extLst>
          </c:dPt>
          <c:dPt>
            <c:idx val="2"/>
            <c:bubble3D val="0"/>
            <c:spPr>
              <a:solidFill>
                <a:srgbClr val="66CCFF"/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FB2-4BF5-9657-2F80A46B4BA1}"/>
              </c:ext>
            </c:extLst>
          </c:dPt>
          <c:dPt>
            <c:idx val="3"/>
            <c:bubble3D val="0"/>
            <c:spPr>
              <a:solidFill>
                <a:srgbClr val="CC99FF"/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FB2-4BF5-9657-2F80A46B4BA1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Copperplate Gothic Light" panose="020E05070202060204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6FB2-4BF5-9657-2F80A46B4BA1}"/>
                </c:ext>
              </c:extLst>
            </c:dLbl>
            <c:dLbl>
              <c:idx val="1"/>
              <c:layout>
                <c:manualLayout>
                  <c:x val="4.3070097967593493E-2"/>
                  <c:y val="-0.22879103795836439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Copperplate Gothic Light" panose="020E0507020206020404" pitchFamily="34" charset="0"/>
                        <a:ea typeface="+mn-ea"/>
                        <a:cs typeface="+mn-cs"/>
                      </a:defRPr>
                    </a:pPr>
                    <a:fld id="{59990AAA-77BE-4491-920A-4BDC863B5C36}" type="CATEGORYNAME">
                      <a:rPr lang="en-US">
                        <a:solidFill>
                          <a:schemeClr val="accent1">
                            <a:lumMod val="75000"/>
                          </a:schemeClr>
                        </a:solidFill>
                        <a:latin typeface="Copperplate Gothic Light" panose="020E0507020206020404" pitchFamily="34" charset="0"/>
                      </a:rPr>
                      <a:pPr>
                        <a:defRPr>
                          <a:solidFill>
                            <a:schemeClr val="accent1"/>
                          </a:solidFill>
                          <a:latin typeface="Copperplate Gothic Light" panose="020E0507020206020404" pitchFamily="34" charset="0"/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pperplate Gothic Light" panose="020E0507020206020404" pitchFamily="34" charset="0"/>
                      </a:rPr>
                      <a:t>
</a:t>
                    </a:r>
                    <a:fld id="{14905B8D-7A03-4631-8CEE-0D6FE0E1BACA}" type="PERCENTAGE">
                      <a:rPr lang="en-US" baseline="0">
                        <a:solidFill>
                          <a:schemeClr val="accent1">
                            <a:lumMod val="75000"/>
                          </a:schemeClr>
                        </a:solidFill>
                        <a:latin typeface="Copperplate Gothic Light" panose="020E0507020206020404" pitchFamily="34" charset="0"/>
                      </a:rPr>
                      <a:pPr>
                        <a:defRPr>
                          <a:solidFill>
                            <a:schemeClr val="accent1"/>
                          </a:solidFill>
                          <a:latin typeface="Copperplate Gothic Light" panose="020E0507020206020404" pitchFamily="34" charset="0"/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accent1">
                          <a:lumMod val="75000"/>
                        </a:schemeClr>
                      </a:solidFill>
                      <a:latin typeface="Copperplate Gothic Light" panose="020E0507020206020404" pitchFamily="34" charset="0"/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rgbClr val="FFFF99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Copperplate Gothic Light" panose="020E05070202060204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FB2-4BF5-9657-2F80A46B4BA1}"/>
                </c:ext>
              </c:extLst>
            </c:dLbl>
            <c:dLbl>
              <c:idx val="2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Copperplate Gothic Light" panose="020E0507020206020404" pitchFamily="34" charset="0"/>
                        <a:ea typeface="+mn-ea"/>
                        <a:cs typeface="+mn-cs"/>
                      </a:defRPr>
                    </a:pPr>
                    <a:fld id="{D3344C6F-79B5-466F-8316-4E1F03F83F30}" type="CATEGORYNAME">
                      <a:rPr lang="en-US">
                        <a:solidFill>
                          <a:srgbClr val="00B0F0"/>
                        </a:solidFill>
                        <a:latin typeface="Copperplate Gothic Light" panose="020E0507020206020404" pitchFamily="34" charset="0"/>
                      </a:rPr>
                      <a:pPr>
                        <a:defRPr>
                          <a:solidFill>
                            <a:schemeClr val="accent1"/>
                          </a:solidFill>
                          <a:latin typeface="Copperplate Gothic Light" panose="020E0507020206020404" pitchFamily="34" charset="0"/>
                        </a:defRPr>
                      </a:pPr>
                      <a:t>[CATEGORY NAME]</a:t>
                    </a:fld>
                    <a:r>
                      <a:rPr lang="en-US" baseline="0" dirty="0">
                        <a:latin typeface="Copperplate Gothic Light" panose="020E0507020206020404" pitchFamily="34" charset="0"/>
                      </a:rPr>
                      <a:t>
</a:t>
                    </a:r>
                    <a:fld id="{839FBC29-5701-4CA8-B69D-38E7CCB86A27}" type="PERCENTAGE">
                      <a:rPr lang="en-US" baseline="0">
                        <a:solidFill>
                          <a:srgbClr val="00B0F0"/>
                        </a:solidFill>
                        <a:latin typeface="Copperplate Gothic Light" panose="020E0507020206020404" pitchFamily="34" charset="0"/>
                      </a:rPr>
                      <a:pPr>
                        <a:defRPr>
                          <a:solidFill>
                            <a:schemeClr val="accent1"/>
                          </a:solidFill>
                          <a:latin typeface="Copperplate Gothic Light" panose="020E0507020206020404" pitchFamily="34" charset="0"/>
                        </a:defRPr>
                      </a:pPr>
                      <a:t>[PERCENTAGE]</a:t>
                    </a:fld>
                    <a:endParaRPr lang="en-US" baseline="0" dirty="0">
                      <a:latin typeface="Copperplate Gothic Light" panose="020E0507020206020404" pitchFamily="34" charset="0"/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rgbClr val="00B0F0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Copperplate Gothic Light" panose="020E05070202060204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FB2-4BF5-9657-2F80A46B4BA1}"/>
                </c:ext>
              </c:extLst>
            </c:dLbl>
            <c:dLbl>
              <c:idx val="3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Copperplate Gothic Light" panose="020E0507020206020404" pitchFamily="34" charset="0"/>
                        <a:ea typeface="+mn-ea"/>
                        <a:cs typeface="+mn-cs"/>
                      </a:defRPr>
                    </a:pPr>
                    <a:fld id="{89FECB3D-BBC4-4429-A632-32FD471DB0A8}" type="CATEGORYNAME">
                      <a:rPr lang="en-US" sz="1330" b="0" i="0" u="none" strike="noStrike" kern="1200" baseline="0">
                        <a:solidFill>
                          <a:srgbClr val="CC99FF"/>
                        </a:solidFill>
                        <a:effectLst/>
                        <a:latin typeface="Copperplate Gothic Light" panose="020E0507020206020404" pitchFamily="34" charset="0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  <a:latin typeface="Copperplate Gothic Light" panose="020E0507020206020404" pitchFamily="34" charset="0"/>
                        </a:defRPr>
                      </a:pPr>
                      <a:t>[CATEGORY NAME]</a:t>
                    </a:fld>
                    <a:r>
                      <a:rPr lang="en-US" baseline="0" dirty="0">
                        <a:latin typeface="Copperplate Gothic Light" panose="020E0507020206020404" pitchFamily="34" charset="0"/>
                      </a:rPr>
                      <a:t>
</a:t>
                    </a:r>
                    <a:fld id="{EA637354-2F22-4F47-AB6F-F3A33F3EA3F2}" type="PERCENTAGE">
                      <a:rPr lang="en-US" baseline="0">
                        <a:solidFill>
                          <a:srgbClr val="CC99FF"/>
                        </a:solidFill>
                        <a:latin typeface="Copperplate Gothic Light" panose="020E0507020206020404" pitchFamily="34" charset="0"/>
                      </a:rPr>
                      <a:pPr>
                        <a:defRPr>
                          <a:solidFill>
                            <a:schemeClr val="accent1"/>
                          </a:solidFill>
                          <a:latin typeface="Copperplate Gothic Light" panose="020E0507020206020404" pitchFamily="34" charset="0"/>
                        </a:defRPr>
                      </a:pPr>
                      <a:t>[PERCENTAGE]</a:t>
                    </a:fld>
                    <a:endParaRPr lang="en-US" baseline="0" dirty="0">
                      <a:latin typeface="Copperplate Gothic Light" panose="020E0507020206020404" pitchFamily="34" charset="0"/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rgbClr val="CC99FF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Copperplate Gothic Light" panose="020E05070202060204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FB2-4BF5-9657-2F80A46B4BA1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90C226"/>
                </a:solidFill>
                <a:round/>
              </a:ln>
              <a:effectLst>
                <a:outerShdw blurRad="50800" dist="38100" dir="2700000" algn="tl" rotWithShape="0">
                  <a:srgbClr val="90C226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0" i="0" u="none" strike="noStrike" kern="1200" baseline="0">
                    <a:solidFill>
                      <a:schemeClr val="accent1"/>
                    </a:solidFill>
                    <a:effectLst/>
                    <a:latin typeface="Copperplate Gothic Light" panose="020E05070202060204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School Board</c:v>
                </c:pt>
                <c:pt idx="1">
                  <c:v>Volusia County </c:v>
                </c:pt>
                <c:pt idx="2">
                  <c:v>City of NSB</c:v>
                </c:pt>
                <c:pt idx="3">
                  <c:v>Other Taxes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>
                  <c:v>1212.22</c:v>
                </c:pt>
                <c:pt idx="1">
                  <c:v>1275</c:v>
                </c:pt>
                <c:pt idx="2">
                  <c:v>793</c:v>
                </c:pt>
                <c:pt idx="3" formatCode="General">
                  <c:v>281.48999999999995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FB2-4BF5-9657-2F80A46B4BA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 Millage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28-4EFE-AE95-342F8146395A}"/>
              </c:ext>
            </c:extLst>
          </c:dPt>
          <c:cat>
            <c:strRef>
              <c:f>Sheet1!$A$2:$A$17</c:f>
              <c:strCache>
                <c:ptCount val="16"/>
                <c:pt idx="0">
                  <c:v>Debary</c:v>
                </c:pt>
                <c:pt idx="1">
                  <c:v>New Smyrna </c:v>
                </c:pt>
                <c:pt idx="2">
                  <c:v>Ormond Beach</c:v>
                </c:pt>
                <c:pt idx="3">
                  <c:v>Port Orange</c:v>
                </c:pt>
                <c:pt idx="4">
                  <c:v>DB Shores</c:v>
                </c:pt>
                <c:pt idx="5">
                  <c:v>Volusia County</c:v>
                </c:pt>
                <c:pt idx="6">
                  <c:v>Oak Hill</c:v>
                </c:pt>
                <c:pt idx="7">
                  <c:v>Daytona Beach</c:v>
                </c:pt>
                <c:pt idx="8">
                  <c:v>Ponce Inlet</c:v>
                </c:pt>
                <c:pt idx="9">
                  <c:v>Holly Hill</c:v>
                </c:pt>
                <c:pt idx="10">
                  <c:v>Edgewater</c:v>
                </c:pt>
                <c:pt idx="11">
                  <c:v>Deland</c:v>
                </c:pt>
                <c:pt idx="12">
                  <c:v>Lake Helen</c:v>
                </c:pt>
                <c:pt idx="13">
                  <c:v>South Daytona</c:v>
                </c:pt>
                <c:pt idx="14">
                  <c:v>Orange City</c:v>
                </c:pt>
                <c:pt idx="15">
                  <c:v>Deltona</c:v>
                </c:pt>
              </c:strCache>
            </c:strRef>
          </c:cat>
          <c:val>
            <c:numRef>
              <c:f>Sheet1!$B$2:$B$17</c:f>
              <c:numCache>
                <c:formatCode>0.0000</c:formatCode>
                <c:ptCount val="16"/>
                <c:pt idx="0">
                  <c:v>3.5</c:v>
                </c:pt>
                <c:pt idx="1">
                  <c:v>3.7421000000000002</c:v>
                </c:pt>
                <c:pt idx="2">
                  <c:v>4.0869999999999997</c:v>
                </c:pt>
                <c:pt idx="3">
                  <c:v>4.5254000000000003</c:v>
                </c:pt>
                <c:pt idx="4">
                  <c:v>5.23</c:v>
                </c:pt>
                <c:pt idx="5">
                  <c:v>5.59</c:v>
                </c:pt>
                <c:pt idx="6">
                  <c:v>5.6820000000000004</c:v>
                </c:pt>
                <c:pt idx="7">
                  <c:v>5.8586999999999998</c:v>
                </c:pt>
                <c:pt idx="8">
                  <c:v>5.9</c:v>
                </c:pt>
                <c:pt idx="9">
                  <c:v>6.25</c:v>
                </c:pt>
                <c:pt idx="10">
                  <c:v>6.7</c:v>
                </c:pt>
                <c:pt idx="11">
                  <c:v>6.7840999999999996</c:v>
                </c:pt>
                <c:pt idx="12">
                  <c:v>7</c:v>
                </c:pt>
                <c:pt idx="13">
                  <c:v>7.75</c:v>
                </c:pt>
                <c:pt idx="14">
                  <c:v>7.8331999999999997</c:v>
                </c:pt>
                <c:pt idx="15">
                  <c:v>7.85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28-4EFE-AE95-342F81463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106896"/>
        <c:axId val="535108072"/>
      </c:barChart>
      <c:catAx>
        <c:axId val="53510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defRPr>
            </a:pPr>
            <a:endParaRPr lang="en-US"/>
          </a:p>
        </c:txPr>
        <c:crossAx val="535108072"/>
        <c:crosses val="autoZero"/>
        <c:auto val="1"/>
        <c:lblAlgn val="ctr"/>
        <c:lblOffset val="100"/>
        <c:noMultiLvlLbl val="0"/>
      </c:catAx>
      <c:valAx>
        <c:axId val="535108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  <a:ea typeface="+mn-ea"/>
                <a:cs typeface="+mn-cs"/>
              </a:defRPr>
            </a:pPr>
            <a:endParaRPr lang="en-US"/>
          </a:p>
        </c:txPr>
        <c:crossAx val="53510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2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31EA9ED-9978-4E88-8BA2-20E9B8887456}" type="datetimeFigureOut">
              <a:rPr lang="en-US" smtClean="0"/>
              <a:t>09/14/2020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7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38D3648A-84D0-4CAE-BC66-BD05977D8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20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50" tIns="46576" rIns="93150" bIns="46576" rtlCol="0"/>
          <a:lstStyle>
            <a:lvl1pPr algn="r">
              <a:defRPr sz="1200"/>
            </a:lvl1pPr>
          </a:lstStyle>
          <a:p>
            <a:fld id="{1E9C78D5-95F8-4B0B-B244-472000022C17}" type="datetimeFigureOut">
              <a:rPr lang="en-US" smtClean="0"/>
              <a:t>09/14/2020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6" rIns="93150" bIns="465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50" tIns="46576" rIns="93150" bIns="4657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50" tIns="46576" rIns="93150" bIns="46576" rtlCol="0" anchor="b"/>
          <a:lstStyle>
            <a:lvl1pPr algn="r">
              <a:defRPr sz="1200"/>
            </a:lvl1pPr>
          </a:lstStyle>
          <a:p>
            <a:fld id="{176906E6-5759-46EE-8E17-8546161600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92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C96D63-5086-4040-BEB2-B7222958212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8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6844" indent="-2910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4376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127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877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6162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7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9312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5887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344CB1-4AD8-4C0B-9574-E335468E7FFF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272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Original Proposed : $72,145,392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New Proposed:</a:t>
            </a:r>
            <a:r>
              <a:rPr lang="en-US" altLang="en-US" baseline="0" dirty="0" smtClean="0"/>
              <a:t>  $71,219,879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aseline="0" dirty="0" smtClean="0"/>
              <a:t>Difference</a:t>
            </a:r>
            <a:r>
              <a:rPr lang="en-US" altLang="en-US" baseline="0" smtClean="0"/>
              <a:t>: $969,525</a:t>
            </a:r>
            <a:endParaRPr lang="en-US" altLang="en-US" baseline="0" dirty="0" smtClean="0"/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6844" indent="-2910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4376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127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877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6162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7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9312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5887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344CB1-4AD8-4C0B-9574-E335468E7FFF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778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6844" indent="-29109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4376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127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877" indent="-2328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6162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737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9312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58877" indent="-232875" defTabSz="4657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344CB1-4AD8-4C0B-9574-E335468E7FFF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933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843559-8679-484F-95AA-DFE720FFDC9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398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344CB1-4AD8-4C0B-9574-E335468E7FFF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83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shows</a:t>
            </a:r>
            <a:r>
              <a:rPr lang="en-US" baseline="0" dirty="0" smtClean="0"/>
              <a:t> comparison of current millage rate across the County of Volusia. NSB is the second from the last.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843559-8679-484F-95AA-DFE720FFDC9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1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48AE7C-220B-4911-97CA-A757D13BA5DB}" type="datetime1">
              <a:rPr lang="en-US" smtClean="0">
                <a:solidFill>
                  <a:srgbClr val="4F81BD">
                    <a:lumMod val="50000"/>
                  </a:srgbClr>
                </a:solidFill>
              </a:rPr>
              <a:t>09/14/2020</a:t>
            </a:fld>
            <a:endParaRPr lang="en-US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9E518-D531-404E-A2BC-43CA661A9EA4}" type="slidenum">
              <a:rPr lang="en-US" smtClean="0">
                <a:solidFill>
                  <a:srgbClr val="4F81BD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4F81B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8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9B9957-AC96-4F8D-BF21-2A032E02BEE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D1D5F9-A623-472C-99DD-13E8A4910B68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01672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9B9957-AC96-4F8D-BF21-2A032E02BEE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D1D5F9-A623-472C-99DD-13E8A4910B68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937699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9B9957-AC96-4F8D-BF21-2A032E02BEE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D1D5F9-A623-472C-99DD-13E8A4910B68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1852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9B9957-AC96-4F8D-BF21-2A032E02BEE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D1D5F9-A623-472C-99DD-13E8A4910B68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44504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9B9957-AC96-4F8D-BF21-2A032E02BEE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D1D5F9-A623-472C-99DD-13E8A4910B68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4422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0DE6FF-F663-4CC2-ABF0-AB4D94FE89A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5E69AE-8B98-4E9B-A0F7-BFB60E45ACB7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87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1972A5-8D4E-48B8-86B7-93D2E299EA32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D31D0-D518-41B3-9332-95044E187BAD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3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BD3884-D901-4DF7-BD6D-AFEB7505E20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7F117-8004-4B13-A166-F1D517E6B997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54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9AF76-8B3D-4452-85F9-F71CA64BA80A}" type="datetime1">
              <a:rPr lang="en-US" smtClean="0">
                <a:solidFill>
                  <a:srgbClr val="1F497D"/>
                </a:solidFill>
              </a:rPr>
              <a:t>09/14/2020</a:t>
            </a:fld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1F497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BFBBF-C65E-4999-A42A-EC7326FCDCB1}" type="slidenum">
              <a:rPr lang="en-US" smtClean="0">
                <a:solidFill>
                  <a:srgbClr val="1F497D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96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899B4C-0F0B-4FD9-BAF5-C6613AC9498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CE16F-0FFB-4F3D-9AFF-CD9152EDF4F0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671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A516F-D950-49C9-9981-741B890C880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BA913-2D78-4511-8581-4A7C4E5A3032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4916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6FC5C5-720D-4608-BF28-E08A4D2C60B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1D8C6-E03A-4064-B373-418F5D75D80B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59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B677FB-6843-4F72-B64D-556353AAE01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E5998-9AC4-427D-BF24-37ABEC093D4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59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64539-30D3-40A4-9545-A03B1E3F8D4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8BCE4-D9D6-42FF-A939-7B451F5DF31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35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FB174-B355-45FD-A8F0-17CBC3E4988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E61A6C-46A4-4CE4-81ED-E605EBBCC6A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09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59B9957-AC96-4F8D-BF21-2A032E02BEE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09/14/2020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BD1D5F9-A623-472C-99DD-13E8A4910B68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1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810884" y="0"/>
            <a:ext cx="11033185" cy="4394988"/>
          </a:xfrm>
        </p:spPr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  <a:latin typeface="Copperplate Gothic Bold" panose="020E0705020206020404" pitchFamily="34" charset="0"/>
              </a:rPr>
              <a:t>CITY OF</a:t>
            </a:r>
            <a:br>
              <a:rPr lang="en-US" dirty="0" smtClean="0">
                <a:solidFill>
                  <a:schemeClr val="accent5"/>
                </a:solidFill>
                <a:latin typeface="Copperplate Gothic Bold" panose="020E0705020206020404" pitchFamily="34" charset="0"/>
              </a:rPr>
            </a:br>
            <a:r>
              <a:rPr lang="en-US" dirty="0" smtClean="0">
                <a:solidFill>
                  <a:schemeClr val="accent5"/>
                </a:solidFill>
                <a:latin typeface="Copperplate Gothic Bold" panose="020E0705020206020404" pitchFamily="34" charset="0"/>
              </a:rPr>
              <a:t>NEW SMYRNA BEACH, fl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79876" y="4468482"/>
            <a:ext cx="8045373" cy="1381726"/>
          </a:xfrm>
        </p:spPr>
        <p:txBody>
          <a:bodyPr>
            <a:normAutofit/>
          </a:bodyPr>
          <a:lstStyle/>
          <a:p>
            <a:pPr defTabSz="914377">
              <a:spcBef>
                <a:spcPts val="580"/>
              </a:spcBef>
              <a:defRPr/>
            </a:pP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pperplate Gothic Bold" panose="020E0705020206020404" pitchFamily="34" charset="0"/>
              </a:rPr>
              <a:t>1</a:t>
            </a:r>
            <a:r>
              <a:rPr lang="en-US" sz="1600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pperplate Gothic Bold" panose="020E0705020206020404" pitchFamily="34" charset="0"/>
              </a:rPr>
              <a:t>st</a:t>
            </a:r>
            <a:r>
              <a:rPr lang="en-US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Copperplate Gothic Bold" panose="020E0705020206020404" pitchFamily="34" charset="0"/>
              </a:rPr>
              <a:t>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pperplate Gothic Bold" panose="020E0705020206020404" pitchFamily="34" charset="0"/>
              </a:rPr>
              <a:t>Public Hearing – millage and budget</a:t>
            </a:r>
          </a:p>
          <a:p>
            <a:pPr defTabSz="914377">
              <a:spcBef>
                <a:spcPts val="580"/>
              </a:spcBef>
              <a:defRPr/>
            </a:pPr>
            <a:endParaRPr lang="en-US" sz="1600" dirty="0" smtClean="0">
              <a:solidFill>
                <a:schemeClr val="accent5">
                  <a:lumMod val="60000"/>
                  <a:lumOff val="40000"/>
                </a:schemeClr>
              </a:solidFill>
              <a:latin typeface="Copperplate Gothic Bold" panose="020E0705020206020404" pitchFamily="34" charset="0"/>
            </a:endParaRPr>
          </a:p>
          <a:p>
            <a:pPr defTabSz="914377">
              <a:spcBef>
                <a:spcPts val="580"/>
              </a:spcBef>
              <a:defRPr/>
            </a:pP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pperplate Gothic Bold" panose="020E0705020206020404" pitchFamily="34" charset="0"/>
              </a:rPr>
              <a:t>September 9, 2020</a:t>
            </a:r>
          </a:p>
          <a:p>
            <a:endParaRPr lang="en-US" dirty="0"/>
          </a:p>
        </p:txBody>
      </p:sp>
      <p:pic>
        <p:nvPicPr>
          <p:cNvPr id="4" name="Picture 2" descr="C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25" y="241160"/>
            <a:ext cx="1001354" cy="1009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7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E5998-9AC4-427D-BF24-37ABEC093D4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Bookman Old Style" panose="02050604050505020204" pitchFamily="18" charset="0"/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350" name="Text Placeholder 3"/>
          <p:cNvSpPr>
            <a:spLocks noGrp="1"/>
          </p:cNvSpPr>
          <p:nvPr>
            <p:ph sz="half" idx="4294967295"/>
          </p:nvPr>
        </p:nvSpPr>
        <p:spPr>
          <a:xfrm>
            <a:off x="1132514" y="1706563"/>
            <a:ext cx="8113086" cy="4325937"/>
          </a:xfrm>
        </p:spPr>
        <p:txBody>
          <a:bodyPr rtlCol="0">
            <a:normAutofit/>
          </a:bodyPr>
          <a:lstStyle/>
          <a:p>
            <a:pPr marL="491490" lvl="1" indent="-91440">
              <a:buClr>
                <a:schemeClr val="accent1">
                  <a:lumMod val="75000"/>
                </a:schemeClr>
              </a:buClr>
              <a:defRPr/>
            </a:pPr>
            <a:r>
              <a:rPr lang="en-US" sz="2200" dirty="0">
                <a:solidFill>
                  <a:schemeClr val="tx1"/>
                </a:solidFill>
                <a:latin typeface="Bookman Old Style" panose="02050604050505020204" pitchFamily="18" charset="0"/>
              </a:rPr>
              <a:t>General Fund Proposed Operating Millage – 3.7421 (current)</a:t>
            </a:r>
          </a:p>
          <a:p>
            <a:pPr marL="491490" lvl="1" indent="-91440">
              <a:buClr>
                <a:schemeClr val="accent1">
                  <a:lumMod val="75000"/>
                </a:schemeClr>
              </a:buClr>
              <a:defRPr/>
            </a:pPr>
            <a:r>
              <a:rPr lang="en-US" sz="2200" dirty="0">
                <a:solidFill>
                  <a:schemeClr val="tx1"/>
                </a:solidFill>
                <a:latin typeface="Bookman Old Style" panose="02050604050505020204" pitchFamily="18" charset="0"/>
              </a:rPr>
              <a:t>Debt Service 2005 </a:t>
            </a:r>
            <a:r>
              <a:rPr lang="en-US" sz="22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Millage (expire 2024) </a:t>
            </a:r>
            <a:r>
              <a:rPr lang="en-US" sz="2200" dirty="0">
                <a:solidFill>
                  <a:schemeClr val="tx1"/>
                </a:solidFill>
                <a:latin typeface="Bookman Old Style" panose="02050604050505020204" pitchFamily="18" charset="0"/>
              </a:rPr>
              <a:t>- 0.2813 (0.2981 current)</a:t>
            </a:r>
          </a:p>
          <a:p>
            <a:pPr marL="491490" lvl="1" indent="-91440">
              <a:buClr>
                <a:schemeClr val="accent1">
                  <a:lumMod val="75000"/>
                </a:schemeClr>
              </a:buClr>
              <a:defRPr/>
            </a:pPr>
            <a:r>
              <a:rPr lang="en-US" sz="2200" dirty="0">
                <a:solidFill>
                  <a:schemeClr val="tx1"/>
                </a:solidFill>
                <a:latin typeface="Bookman Old Style" panose="02050604050505020204" pitchFamily="18" charset="0"/>
              </a:rPr>
              <a:t>Debt Service 2018 </a:t>
            </a:r>
            <a:r>
              <a:rPr lang="en-US" sz="22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Millage (expire 2039) </a:t>
            </a:r>
            <a:r>
              <a:rPr lang="en-US" sz="2200" dirty="0">
                <a:solidFill>
                  <a:schemeClr val="tx1"/>
                </a:solidFill>
                <a:latin typeface="Bookman Old Style" panose="02050604050505020204" pitchFamily="18" charset="0"/>
              </a:rPr>
              <a:t>- 0.1466 (0.1554 current)</a:t>
            </a:r>
          </a:p>
          <a:p>
            <a:pPr marL="891540" lvl="2" indent="-91440">
              <a:buClr>
                <a:schemeClr val="accent1">
                  <a:lumMod val="75000"/>
                </a:schemeClr>
              </a:buClr>
              <a:defRPr/>
            </a:pPr>
            <a:r>
              <a:rPr lang="en-US" sz="2200" dirty="0">
                <a:solidFill>
                  <a:schemeClr val="tx1"/>
                </a:solidFill>
                <a:latin typeface="Bookman Old Style" panose="02050604050505020204" pitchFamily="18" charset="0"/>
              </a:rPr>
              <a:t>Total Proposed City Millage of 4.1700 </a:t>
            </a:r>
          </a:p>
          <a:p>
            <a:pPr marL="1257300" lvl="3" indent="0"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(current total millage 4.1956 FY2019-2020)</a:t>
            </a:r>
          </a:p>
          <a:p>
            <a:pPr lvl="1"/>
            <a:r>
              <a:rPr lang="en-US" sz="2200" dirty="0">
                <a:latin typeface="Bookman Old Style" panose="02050604050505020204" pitchFamily="18" charset="0"/>
              </a:rPr>
              <a:t>Roll-back rate would be 3.5530</a:t>
            </a:r>
          </a:p>
          <a:p>
            <a:pPr marL="0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sz="2000" dirty="0" smtClean="0"/>
          </a:p>
        </p:txBody>
      </p:sp>
      <p:sp>
        <p:nvSpPr>
          <p:cNvPr id="12349" name="Title 1"/>
          <p:cNvSpPr>
            <a:spLocks noGrp="1"/>
          </p:cNvSpPr>
          <p:nvPr>
            <p:ph type="title" idx="4294967295"/>
          </p:nvPr>
        </p:nvSpPr>
        <p:spPr>
          <a:xfrm>
            <a:off x="2133600" y="53975"/>
            <a:ext cx="10058400" cy="11017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>
                <a:solidFill>
                  <a:schemeClr val="accent5"/>
                </a:solidFill>
                <a:latin typeface="Copperplate Gothic Bold" panose="020E0705020206020404" pitchFamily="34" charset="0"/>
              </a:rPr>
              <a:t>Tentative City Wide Millage</a:t>
            </a:r>
            <a:endParaRPr lang="en-US" dirty="0">
              <a:solidFill>
                <a:schemeClr val="accent5"/>
              </a:solidFill>
              <a:latin typeface="Copperplate Gothic Bold" panose="020E0705020206020404" pitchFamily="34" charset="0"/>
            </a:endParaRPr>
          </a:p>
        </p:txBody>
      </p:sp>
      <p:pic>
        <p:nvPicPr>
          <p:cNvPr id="7" name="Picture 2" descr="C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34" y="90435"/>
            <a:ext cx="12192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5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E5998-9AC4-427D-BF24-37ABEC093D4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Bookman Old Style" panose="02050604050505020204" pitchFamily="18" charset="0"/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7" name="Picture 2" descr="C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08" y="0"/>
            <a:ext cx="12192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8123" y="291402"/>
            <a:ext cx="7435779" cy="632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78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059594" y="6041363"/>
            <a:ext cx="214408" cy="260964"/>
          </a:xfrm>
        </p:spPr>
        <p:txBody>
          <a:bodyPr/>
          <a:lstStyle/>
          <a:p>
            <a:pPr>
              <a:defRPr/>
            </a:pPr>
            <a:fld id="{9D3E5998-9AC4-427D-BF24-37ABEC093D4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Bookman Old Style" panose="02050604050505020204" pitchFamily="18" charset="0"/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350" name="Text Placeholder 3"/>
          <p:cNvSpPr>
            <a:spLocks noGrp="1"/>
          </p:cNvSpPr>
          <p:nvPr>
            <p:ph sz="half" idx="4294967295"/>
          </p:nvPr>
        </p:nvSpPr>
        <p:spPr>
          <a:xfrm>
            <a:off x="443133" y="1579220"/>
            <a:ext cx="9741876" cy="4265905"/>
          </a:xfrm>
        </p:spPr>
        <p:txBody>
          <a:bodyPr rtlCol="0">
            <a:normAutofit fontScale="92500"/>
          </a:bodyPr>
          <a:lstStyle/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Fire Impact Fees: Decreased due to the removal of the purchase of a new Fire Truck ($825K)</a:t>
            </a:r>
            <a:endParaRPr lang="en-US" sz="21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Building &amp; Inspections: </a:t>
            </a:r>
            <a:r>
              <a:rPr lang="en-US" sz="2100" dirty="0">
                <a:solidFill>
                  <a:schemeClr val="tx1"/>
                </a:solidFill>
                <a:latin typeface="Bookman Old Style" panose="02050604050505020204" pitchFamily="18" charset="0"/>
              </a:rPr>
              <a:t>Increased</a:t>
            </a: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due to the addition of two (2) new positions ($105K) and the Fiber Optic Capital Project with the UC ($250K) 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Parking Fund: Increased </a:t>
            </a:r>
            <a:r>
              <a:rPr lang="en-US" sz="2100" dirty="0">
                <a:solidFill>
                  <a:schemeClr val="tx1"/>
                </a:solidFill>
                <a:latin typeface="Bookman Old Style" panose="02050604050505020204" pitchFamily="18" charset="0"/>
              </a:rPr>
              <a:t>due to the </a:t>
            </a: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addition of two (2) new positions ($50K)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Parking Fund: Increased due to the Parking Fund initiative with the County ($250K)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General Fund: Re-appropriated funds ($100K) to cover expected loan costs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21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Storm water: Increased to cover the expected loan costs ($50k), and the transfer of ($35K) for a new truck.</a:t>
            </a:r>
            <a:r>
              <a:rPr lang="en-US" sz="2200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  </a:t>
            </a:r>
          </a:p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endParaRPr lang="en-US" sz="2200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475488" lvl="2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dirty="0" smtClean="0"/>
          </a:p>
          <a:p>
            <a:pPr marL="0" indent="0"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endParaRPr lang="en-US" dirty="0" smtClean="0"/>
          </a:p>
        </p:txBody>
      </p:sp>
      <p:sp>
        <p:nvSpPr>
          <p:cNvPr id="12349" name="Title 1"/>
          <p:cNvSpPr>
            <a:spLocks noGrp="1"/>
          </p:cNvSpPr>
          <p:nvPr>
            <p:ph type="title" idx="4294967295"/>
          </p:nvPr>
        </p:nvSpPr>
        <p:spPr>
          <a:xfrm>
            <a:off x="2133600" y="96839"/>
            <a:ext cx="7101840" cy="71205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5"/>
                </a:solidFill>
                <a:latin typeface="Copperplate Gothic Bold" panose="020E0705020206020404" pitchFamily="34" charset="0"/>
              </a:rPr>
              <a:t>Significant Changes </a:t>
            </a:r>
          </a:p>
        </p:txBody>
      </p:sp>
      <p:pic>
        <p:nvPicPr>
          <p:cNvPr id="7" name="Picture 2" descr="C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5" y="0"/>
            <a:ext cx="12192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99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E5998-9AC4-427D-BF24-37ABEC093D4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Bookman Old Style" panose="02050604050505020204" pitchFamily="18" charset="0"/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471513"/>
              </p:ext>
            </p:extLst>
          </p:nvPr>
        </p:nvGraphicFramePr>
        <p:xfrm>
          <a:off x="1789010" y="1549892"/>
          <a:ext cx="6935540" cy="3180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9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1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299"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Bookman Old Style" panose="02050604050505020204" pitchFamily="18" charset="0"/>
                        </a:rPr>
                        <a:t>Project</a:t>
                      </a:r>
                      <a:endParaRPr lang="en-US" b="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ookman Old Style" panose="02050604050505020204" pitchFamily="18" charset="0"/>
                        </a:rPr>
                        <a:t>Est. Total Project</a:t>
                      </a:r>
                      <a:r>
                        <a:rPr lang="en-US" b="0" baseline="0" dirty="0" smtClean="0">
                          <a:latin typeface="Bookman Old Style" panose="02050604050505020204" pitchFamily="18" charset="0"/>
                        </a:rPr>
                        <a:t> Cost</a:t>
                      </a:r>
                      <a:endParaRPr lang="en-US" b="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ookman Old Style" panose="02050604050505020204" pitchFamily="18" charset="0"/>
                        </a:rPr>
                        <a:t>Est. City Cost </a:t>
                      </a:r>
                      <a:endParaRPr lang="en-US" b="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0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5</a:t>
                      </a:r>
                      <a:r>
                        <a:rPr lang="en-US" sz="1200" baseline="30000" dirty="0" smtClean="0">
                          <a:latin typeface="Bookman Old Style" panose="02050604050505020204" pitchFamily="18" charset="0"/>
                        </a:rPr>
                        <a:t>th</a:t>
                      </a:r>
                      <a:r>
                        <a:rPr lang="en-US" sz="1200" baseline="0" dirty="0" smtClean="0">
                          <a:latin typeface="Bookman Old Style" panose="02050604050505020204" pitchFamily="18" charset="0"/>
                        </a:rPr>
                        <a:t> Street Bridge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4,529,104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2,496,491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Barracuda Bridge 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3,210,094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728,774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507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HMPG Flood Mitigation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6,241,942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787,921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37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US 1 Median Landscaping 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681,200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200,000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376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SR44</a:t>
                      </a:r>
                      <a:r>
                        <a:rPr lang="en-US" sz="1200" baseline="0" dirty="0" smtClean="0">
                          <a:latin typeface="Bookman Old Style" panose="02050604050505020204" pitchFamily="18" charset="0"/>
                        </a:rPr>
                        <a:t> Median Landscaping 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439,100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150,000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52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Washington Street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3,400,000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1,360,000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52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Total 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$18,501,440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Bookman Old Style" panose="02050604050505020204" pitchFamily="18" charset="0"/>
                        </a:rPr>
                        <a:t>$5,723,186</a:t>
                      </a:r>
                      <a:endParaRPr lang="en-US" sz="12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03090" y="274632"/>
            <a:ext cx="10888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accent5"/>
                </a:solidFill>
                <a:latin typeface="Copperplate Gothic Bold" panose="020E0705020206020404" pitchFamily="34" charset="0"/>
              </a:rPr>
              <a:t>Unfunded Capital Improvement Projects </a:t>
            </a:r>
            <a:endParaRPr lang="en-US" sz="3600" dirty="0"/>
          </a:p>
        </p:txBody>
      </p:sp>
      <p:pic>
        <p:nvPicPr>
          <p:cNvPr id="7" name="Picture 2" descr="C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6" y="140677"/>
            <a:ext cx="1108835" cy="11781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643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0"/>
            <a:ext cx="9529187" cy="1072488"/>
          </a:xfrm>
        </p:spPr>
        <p:txBody>
          <a:bodyPr>
            <a:noAutofit/>
          </a:bodyPr>
          <a:lstStyle/>
          <a:p>
            <a:pPr defTabSz="914400"/>
            <a:r>
              <a:rPr lang="en-US" dirty="0">
                <a:solidFill>
                  <a:schemeClr val="accent5"/>
                </a:solidFill>
                <a:latin typeface="Copperplate Gothic Bold" panose="020E0705020206020404" pitchFamily="34" charset="0"/>
                <a:ea typeface="+mn-ea"/>
                <a:cs typeface="+mn-cs"/>
              </a:rPr>
              <a:t>2021 Taxable Value By Property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Bookman Old Style" panose="02050604050505020204" pitchFamily="18" charset="0"/>
              </a:rPr>
              <a:t>7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898634" y="1143000"/>
          <a:ext cx="6940567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2" descr="City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10" y="0"/>
            <a:ext cx="1001354" cy="1009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057400" y="6400800"/>
            <a:ext cx="464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man Old Style" panose="02050604050505020204" pitchFamily="18" charset="0"/>
              </a:rPr>
              <a:t>Source: Volusia County Property Appraiser </a:t>
            </a:r>
          </a:p>
        </p:txBody>
      </p:sp>
    </p:spTree>
    <p:extLst>
      <p:ext uri="{BB962C8B-B14F-4D97-AF65-F5344CB8AC3E}">
        <p14:creationId xmlns:p14="http://schemas.microsoft.com/office/powerpoint/2010/main" val="180361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E5998-9AC4-427D-BF24-37ABEC093D4A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Bookman Old Style" panose="02050604050505020204" pitchFamily="18" charset="0"/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349" name="Title 1"/>
          <p:cNvSpPr>
            <a:spLocks noGrp="1"/>
          </p:cNvSpPr>
          <p:nvPr>
            <p:ph type="title" idx="4294967295"/>
          </p:nvPr>
        </p:nvSpPr>
        <p:spPr>
          <a:xfrm>
            <a:off x="2046790" y="114200"/>
            <a:ext cx="10058400" cy="11985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accent5"/>
                </a:solidFill>
                <a:latin typeface="Copperplate Gothic Bold" panose="020E0705020206020404" pitchFamily="34" charset="0"/>
              </a:rPr>
              <a:t>What percentage of an average Property Tax bill goes to the City?</a:t>
            </a:r>
          </a:p>
        </p:txBody>
      </p:sp>
      <p:pic>
        <p:nvPicPr>
          <p:cNvPr id="7" name="Picture 2" descr="C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86" y="0"/>
            <a:ext cx="12192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7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966788" y="1579563"/>
          <a:ext cx="8495516" cy="3611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ectangle 2"/>
          <p:cNvSpPr/>
          <p:nvPr/>
        </p:nvSpPr>
        <p:spPr>
          <a:xfrm>
            <a:off x="2174111" y="4710913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608" eaLnBrk="0" hangingPunct="0">
              <a:defRPr/>
            </a:pPr>
            <a:r>
              <a:rPr lang="en-US" dirty="0">
                <a:latin typeface="Bookman Old Style" panose="02050604050505020204" pitchFamily="18" charset="0"/>
              </a:rPr>
              <a:t>This graphic display shows what a homeowner would pay in ad valorem taxes on a homesteaded property in the City of New Smyrna Beach with an assessed value of $189,219. </a:t>
            </a:r>
          </a:p>
          <a:p>
            <a:pPr algn="ctr" defTabSz="914608" eaLnBrk="0" hangingPunct="0">
              <a:defRPr/>
            </a:pPr>
            <a:endParaRPr lang="en-US" dirty="0">
              <a:latin typeface="Bookman Old Style" panose="02050604050505020204" pitchFamily="18" charset="0"/>
            </a:endParaRPr>
          </a:p>
          <a:p>
            <a:pPr algn="ctr" defTabSz="914608" eaLnBrk="0" hangingPunct="0">
              <a:defRPr/>
            </a:pPr>
            <a:r>
              <a:rPr lang="en-US" dirty="0">
                <a:latin typeface="Bookman Old Style" panose="02050604050505020204" pitchFamily="18" charset="0"/>
              </a:rPr>
              <a:t>FY 2020 - $3,561.03 Total Tax bill</a:t>
            </a:r>
          </a:p>
          <a:p>
            <a:pPr algn="ctr" defTabSz="914608" eaLnBrk="0" hangingPunct="0">
              <a:defRPr/>
            </a:pPr>
            <a:r>
              <a:rPr lang="en-US" dirty="0">
                <a:latin typeface="Bookman Old Style" panose="02050604050505020204" pitchFamily="18" charset="0"/>
              </a:rPr>
              <a:t>New Smyrna Beach Portion - $793.89</a:t>
            </a:r>
          </a:p>
        </p:txBody>
      </p:sp>
    </p:spTree>
    <p:extLst>
      <p:ext uri="{BB962C8B-B14F-4D97-AF65-F5344CB8AC3E}">
        <p14:creationId xmlns:p14="http://schemas.microsoft.com/office/powerpoint/2010/main" val="270928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0087" y="0"/>
            <a:ext cx="6966866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accent5"/>
                </a:solidFill>
                <a:latin typeface="Copperplate Gothic Bold" panose="020E0705020206020404" pitchFamily="34" charset="0"/>
              </a:rPr>
              <a:t>Comparison of current Millage rate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DF6C6-EEFC-477C-9135-2E1E62B48581}" type="slidenum">
              <a:rPr lang="en-US" smtClean="0">
                <a:latin typeface="Bookman Old Style" panose="02050604050505020204" pitchFamily="18" charset="0"/>
              </a:rPr>
              <a:pPr>
                <a:defRPr/>
              </a:pPr>
              <a:t>8</a:t>
            </a:fld>
            <a:endParaRPr lang="en-US" dirty="0">
              <a:latin typeface="Bookman Old Style" panose="02050604050505020204" pitchFamily="18" charset="0"/>
            </a:endParaRPr>
          </a:p>
        </p:txBody>
      </p:sp>
      <p:pic>
        <p:nvPicPr>
          <p:cNvPr id="7" name="Picture 2" descr="C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88" y="106680"/>
            <a:ext cx="1001354" cy="1009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hart 5"/>
          <p:cNvGraphicFramePr/>
          <p:nvPr>
            <p:extLst/>
          </p:nvPr>
        </p:nvGraphicFramePr>
        <p:xfrm>
          <a:off x="1981200" y="1598280"/>
          <a:ext cx="7086600" cy="4421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4856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3937" y="279010"/>
            <a:ext cx="6194734" cy="1320800"/>
          </a:xfrm>
        </p:spPr>
        <p:txBody>
          <a:bodyPr/>
          <a:lstStyle/>
          <a:p>
            <a:r>
              <a:rPr lang="en-US" dirty="0">
                <a:solidFill>
                  <a:schemeClr val="accent5"/>
                </a:solidFill>
                <a:latin typeface="Copperplate Gothic Bold" panose="020E0705020206020404" pitchFamily="34" charset="0"/>
              </a:rPr>
              <a:t>Next Step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7784" lvl="1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2100" dirty="0">
                <a:solidFill>
                  <a:schemeClr val="tx1"/>
                </a:solidFill>
                <a:latin typeface="Bookman Old Style" panose="02050604050505020204" pitchFamily="18" charset="0"/>
              </a:rPr>
              <a:t>2nd Public hearing on the FY21 Budget 	</a:t>
            </a:r>
          </a:p>
          <a:p>
            <a:pPr marL="957834" lvl="2" indent="-265176">
              <a:buClr>
                <a:schemeClr val="accent1">
                  <a:lumMod val="75000"/>
                </a:schemeClr>
              </a:buClr>
              <a:buFont typeface="Wingdings 3" charset="2"/>
              <a:buChar char="q"/>
              <a:defRPr/>
            </a:pPr>
            <a:r>
              <a:rPr lang="en-US" sz="1900" dirty="0">
                <a:solidFill>
                  <a:schemeClr val="tx1"/>
                </a:solidFill>
                <a:latin typeface="Bookman Old Style" panose="02050604050505020204" pitchFamily="18" charset="0"/>
              </a:rPr>
              <a:t>September 22nd,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7F117-8004-4B13-A166-F1D517E6B997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Bookman Old Style" panose="02050604050505020204" pitchFamily="18" charset="0"/>
              </a:rPr>
              <a:pPr>
                <a:defRPr/>
              </a:pPr>
              <a:t>9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Picture 2" descr="C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88" y="106680"/>
            <a:ext cx="1001354" cy="1009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46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14270</TotalTime>
  <Words>405</Words>
  <Application>Microsoft Office PowerPoint</Application>
  <PresentationFormat>Widescreen</PresentationFormat>
  <Paragraphs>77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Calibri</vt:lpstr>
      <vt:lpstr>Copperplate Gothic Bold</vt:lpstr>
      <vt:lpstr>Copperplate Gothic Light</vt:lpstr>
      <vt:lpstr>Trebuchet MS</vt:lpstr>
      <vt:lpstr>Wingdings 3</vt:lpstr>
      <vt:lpstr>Facet</vt:lpstr>
      <vt:lpstr>CITY OF NEW SMYRNA BEACH, fl</vt:lpstr>
      <vt:lpstr> Tentative City Wide Millage</vt:lpstr>
      <vt:lpstr>PowerPoint Presentation</vt:lpstr>
      <vt:lpstr>Significant Changes </vt:lpstr>
      <vt:lpstr>PowerPoint Presentation</vt:lpstr>
      <vt:lpstr>2021 Taxable Value By Property Class</vt:lpstr>
      <vt:lpstr>What percentage of an average Property Tax bill goes to the City?</vt:lpstr>
      <vt:lpstr>Comparison of current Millage rate</vt:lpstr>
      <vt:lpstr>Next Step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Philord, Althea</dc:creator>
  <cp:lastModifiedBy>McQuillen, Kelly</cp:lastModifiedBy>
  <cp:revision>347</cp:revision>
  <cp:lastPrinted>2020-09-02T20:37:51Z</cp:lastPrinted>
  <dcterms:created xsi:type="dcterms:W3CDTF">2016-05-20T19:36:03Z</dcterms:created>
  <dcterms:modified xsi:type="dcterms:W3CDTF">2020-09-14T19:43:02Z</dcterms:modified>
</cp:coreProperties>
</file>