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Lst>
  <p:notesMasterIdLst>
    <p:notesMasterId r:id="rId13"/>
  </p:notesMasterIdLst>
  <p:sldIdLst>
    <p:sldId id="256" r:id="rId2"/>
    <p:sldId id="257" r:id="rId3"/>
    <p:sldId id="323" r:id="rId4"/>
    <p:sldId id="324" r:id="rId5"/>
    <p:sldId id="332" r:id="rId6"/>
    <p:sldId id="265" r:id="rId7"/>
    <p:sldId id="334" r:id="rId8"/>
    <p:sldId id="333" r:id="rId9"/>
    <p:sldId id="337" r:id="rId10"/>
    <p:sldId id="335" r:id="rId11"/>
    <p:sldId id="290" r:id="rId12"/>
  </p:sldIdLst>
  <p:sldSz cx="9601200" cy="7315200"/>
  <p:notesSz cx="7315200" cy="9601200"/>
  <p:defaultTextStyle>
    <a:defPPr>
      <a:defRPr lang="en-US"/>
    </a:defPPr>
    <a:lvl1pPr marL="0" algn="l" defTabSz="966612" rtl="0" eaLnBrk="1" latinLnBrk="0" hangingPunct="1">
      <a:defRPr sz="1903" kern="1200">
        <a:solidFill>
          <a:schemeClr val="tx1"/>
        </a:solidFill>
        <a:latin typeface="+mn-lt"/>
        <a:ea typeface="+mn-ea"/>
        <a:cs typeface="+mn-cs"/>
      </a:defRPr>
    </a:lvl1pPr>
    <a:lvl2pPr marL="483306" algn="l" defTabSz="966612" rtl="0" eaLnBrk="1" latinLnBrk="0" hangingPunct="1">
      <a:defRPr sz="1903" kern="1200">
        <a:solidFill>
          <a:schemeClr val="tx1"/>
        </a:solidFill>
        <a:latin typeface="+mn-lt"/>
        <a:ea typeface="+mn-ea"/>
        <a:cs typeface="+mn-cs"/>
      </a:defRPr>
    </a:lvl2pPr>
    <a:lvl3pPr marL="966612" algn="l" defTabSz="966612" rtl="0" eaLnBrk="1" latinLnBrk="0" hangingPunct="1">
      <a:defRPr sz="1903" kern="1200">
        <a:solidFill>
          <a:schemeClr val="tx1"/>
        </a:solidFill>
        <a:latin typeface="+mn-lt"/>
        <a:ea typeface="+mn-ea"/>
        <a:cs typeface="+mn-cs"/>
      </a:defRPr>
    </a:lvl3pPr>
    <a:lvl4pPr marL="1449918" algn="l" defTabSz="966612" rtl="0" eaLnBrk="1" latinLnBrk="0" hangingPunct="1">
      <a:defRPr sz="1903" kern="1200">
        <a:solidFill>
          <a:schemeClr val="tx1"/>
        </a:solidFill>
        <a:latin typeface="+mn-lt"/>
        <a:ea typeface="+mn-ea"/>
        <a:cs typeface="+mn-cs"/>
      </a:defRPr>
    </a:lvl4pPr>
    <a:lvl5pPr marL="1933224" algn="l" defTabSz="966612" rtl="0" eaLnBrk="1" latinLnBrk="0" hangingPunct="1">
      <a:defRPr sz="1903" kern="1200">
        <a:solidFill>
          <a:schemeClr val="tx1"/>
        </a:solidFill>
        <a:latin typeface="+mn-lt"/>
        <a:ea typeface="+mn-ea"/>
        <a:cs typeface="+mn-cs"/>
      </a:defRPr>
    </a:lvl5pPr>
    <a:lvl6pPr marL="2416531" algn="l" defTabSz="966612" rtl="0" eaLnBrk="1" latinLnBrk="0" hangingPunct="1">
      <a:defRPr sz="1903" kern="1200">
        <a:solidFill>
          <a:schemeClr val="tx1"/>
        </a:solidFill>
        <a:latin typeface="+mn-lt"/>
        <a:ea typeface="+mn-ea"/>
        <a:cs typeface="+mn-cs"/>
      </a:defRPr>
    </a:lvl6pPr>
    <a:lvl7pPr marL="2899837" algn="l" defTabSz="966612" rtl="0" eaLnBrk="1" latinLnBrk="0" hangingPunct="1">
      <a:defRPr sz="1903" kern="1200">
        <a:solidFill>
          <a:schemeClr val="tx1"/>
        </a:solidFill>
        <a:latin typeface="+mn-lt"/>
        <a:ea typeface="+mn-ea"/>
        <a:cs typeface="+mn-cs"/>
      </a:defRPr>
    </a:lvl7pPr>
    <a:lvl8pPr marL="3383143" algn="l" defTabSz="966612" rtl="0" eaLnBrk="1" latinLnBrk="0" hangingPunct="1">
      <a:defRPr sz="1903" kern="1200">
        <a:solidFill>
          <a:schemeClr val="tx1"/>
        </a:solidFill>
        <a:latin typeface="+mn-lt"/>
        <a:ea typeface="+mn-ea"/>
        <a:cs typeface="+mn-cs"/>
      </a:defRPr>
    </a:lvl8pPr>
    <a:lvl9pPr marL="3866449" algn="l" defTabSz="966612" rtl="0" eaLnBrk="1" latinLnBrk="0" hangingPunct="1">
      <a:defRPr sz="190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8D"/>
    <a:srgbClr val="AA272F"/>
    <a:srgbClr val="A7A9AC"/>
    <a:srgbClr val="4D4F53"/>
    <a:srgbClr val="EAEAEA"/>
    <a:srgbClr val="D1D4D3"/>
    <a:srgbClr val="1E1E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04" autoAdjust="0"/>
    <p:restoredTop sz="94660"/>
  </p:normalViewPr>
  <p:slideViewPr>
    <p:cSldViewPr snapToGrid="0">
      <p:cViewPr varScale="1">
        <p:scale>
          <a:sx n="46" d="100"/>
          <a:sy n="46" d="100"/>
        </p:scale>
        <p:origin x="816"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170583" cy="482027"/>
          </a:xfrm>
          <a:prstGeom prst="rect">
            <a:avLst/>
          </a:prstGeom>
        </p:spPr>
        <p:txBody>
          <a:bodyPr vert="horz" lIns="94823" tIns="47411" rIns="94823" bIns="47411" rtlCol="0"/>
          <a:lstStyle>
            <a:lvl1pPr algn="l">
              <a:defRPr sz="1200"/>
            </a:lvl1pPr>
          </a:lstStyle>
          <a:p>
            <a:endParaRPr lang="en-US" dirty="0"/>
          </a:p>
        </p:txBody>
      </p:sp>
      <p:sp>
        <p:nvSpPr>
          <p:cNvPr id="3" name="Date Placeholder 2"/>
          <p:cNvSpPr>
            <a:spLocks noGrp="1"/>
          </p:cNvSpPr>
          <p:nvPr>
            <p:ph type="dt" idx="1"/>
          </p:nvPr>
        </p:nvSpPr>
        <p:spPr>
          <a:xfrm>
            <a:off x="4142964" y="3"/>
            <a:ext cx="3170583" cy="482027"/>
          </a:xfrm>
          <a:prstGeom prst="rect">
            <a:avLst/>
          </a:prstGeom>
        </p:spPr>
        <p:txBody>
          <a:bodyPr vert="horz" lIns="94823" tIns="47411" rIns="94823" bIns="47411" rtlCol="0"/>
          <a:lstStyle>
            <a:lvl1pPr algn="r">
              <a:defRPr sz="1200"/>
            </a:lvl1pPr>
          </a:lstStyle>
          <a:p>
            <a:fld id="{C0B9AA2C-2C30-4402-B645-CC20A07C2F75}" type="datetimeFigureOut">
              <a:rPr lang="en-US" smtClean="0"/>
              <a:t>09/14/2020</a:t>
            </a:fld>
            <a:endParaRPr lang="en-US" dirty="0"/>
          </a:p>
        </p:txBody>
      </p:sp>
      <p:sp>
        <p:nvSpPr>
          <p:cNvPr id="4" name="Slide Image Placeholder 3"/>
          <p:cNvSpPr>
            <a:spLocks noGrp="1" noRot="1" noChangeAspect="1"/>
          </p:cNvSpPr>
          <p:nvPr>
            <p:ph type="sldImg" idx="2"/>
          </p:nvPr>
        </p:nvSpPr>
        <p:spPr>
          <a:xfrm>
            <a:off x="1531938" y="1200150"/>
            <a:ext cx="4251325" cy="3240088"/>
          </a:xfrm>
          <a:prstGeom prst="rect">
            <a:avLst/>
          </a:prstGeom>
          <a:noFill/>
          <a:ln w="12700">
            <a:solidFill>
              <a:prstClr val="black"/>
            </a:solidFill>
          </a:ln>
        </p:spPr>
        <p:txBody>
          <a:bodyPr vert="horz" lIns="94823" tIns="47411" rIns="94823" bIns="47411" rtlCol="0" anchor="ctr"/>
          <a:lstStyle/>
          <a:p>
            <a:endParaRPr lang="en-US" dirty="0"/>
          </a:p>
        </p:txBody>
      </p:sp>
      <p:sp>
        <p:nvSpPr>
          <p:cNvPr id="5" name="Notes Placeholder 4"/>
          <p:cNvSpPr>
            <a:spLocks noGrp="1"/>
          </p:cNvSpPr>
          <p:nvPr>
            <p:ph type="body" sz="quarter" idx="3"/>
          </p:nvPr>
        </p:nvSpPr>
        <p:spPr>
          <a:xfrm>
            <a:off x="732185" y="4620250"/>
            <a:ext cx="5850835" cy="3780800"/>
          </a:xfrm>
          <a:prstGeom prst="rect">
            <a:avLst/>
          </a:prstGeom>
        </p:spPr>
        <p:txBody>
          <a:bodyPr vert="horz" lIns="94823" tIns="47411" rIns="94823" bIns="474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119175"/>
            <a:ext cx="3170583" cy="482027"/>
          </a:xfrm>
          <a:prstGeom prst="rect">
            <a:avLst/>
          </a:prstGeom>
        </p:spPr>
        <p:txBody>
          <a:bodyPr vert="horz" lIns="94823" tIns="47411" rIns="94823" bIns="4741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2964" y="9119175"/>
            <a:ext cx="3170583" cy="482027"/>
          </a:xfrm>
          <a:prstGeom prst="rect">
            <a:avLst/>
          </a:prstGeom>
        </p:spPr>
        <p:txBody>
          <a:bodyPr vert="horz" lIns="94823" tIns="47411" rIns="94823" bIns="47411" rtlCol="0" anchor="b"/>
          <a:lstStyle>
            <a:lvl1pPr algn="r">
              <a:defRPr sz="1200"/>
            </a:lvl1pPr>
          </a:lstStyle>
          <a:p>
            <a:fld id="{DC38DC84-025A-484B-BFBC-175309F390F3}" type="slidenum">
              <a:rPr lang="en-US" smtClean="0"/>
              <a:t>‹#›</a:t>
            </a:fld>
            <a:endParaRPr lang="en-US" dirty="0"/>
          </a:p>
        </p:txBody>
      </p:sp>
    </p:spTree>
    <p:extLst>
      <p:ext uri="{BB962C8B-B14F-4D97-AF65-F5344CB8AC3E}">
        <p14:creationId xmlns:p14="http://schemas.microsoft.com/office/powerpoint/2010/main" val="3873147368"/>
      </p:ext>
    </p:extLst>
  </p:cSld>
  <p:clrMap bg1="lt1" tx1="dk1" bg2="lt2" tx2="dk2" accent1="accent1" accent2="accent2" accent3="accent3" accent4="accent4" accent5="accent5" accent6="accent6" hlink="hlink" folHlink="folHlink"/>
  <p:notesStyle>
    <a:lvl1pPr marL="0" algn="l" defTabSz="966612" rtl="0" eaLnBrk="1" latinLnBrk="0" hangingPunct="1">
      <a:defRPr sz="1269" kern="1200">
        <a:solidFill>
          <a:schemeClr val="tx1"/>
        </a:solidFill>
        <a:latin typeface="+mn-lt"/>
        <a:ea typeface="+mn-ea"/>
        <a:cs typeface="+mn-cs"/>
      </a:defRPr>
    </a:lvl1pPr>
    <a:lvl2pPr marL="483306" algn="l" defTabSz="966612" rtl="0" eaLnBrk="1" latinLnBrk="0" hangingPunct="1">
      <a:defRPr sz="1269" kern="1200">
        <a:solidFill>
          <a:schemeClr val="tx1"/>
        </a:solidFill>
        <a:latin typeface="+mn-lt"/>
        <a:ea typeface="+mn-ea"/>
        <a:cs typeface="+mn-cs"/>
      </a:defRPr>
    </a:lvl2pPr>
    <a:lvl3pPr marL="966612" algn="l" defTabSz="966612" rtl="0" eaLnBrk="1" latinLnBrk="0" hangingPunct="1">
      <a:defRPr sz="1269" kern="1200">
        <a:solidFill>
          <a:schemeClr val="tx1"/>
        </a:solidFill>
        <a:latin typeface="+mn-lt"/>
        <a:ea typeface="+mn-ea"/>
        <a:cs typeface="+mn-cs"/>
      </a:defRPr>
    </a:lvl3pPr>
    <a:lvl4pPr marL="1449918" algn="l" defTabSz="966612" rtl="0" eaLnBrk="1" latinLnBrk="0" hangingPunct="1">
      <a:defRPr sz="1269" kern="1200">
        <a:solidFill>
          <a:schemeClr val="tx1"/>
        </a:solidFill>
        <a:latin typeface="+mn-lt"/>
        <a:ea typeface="+mn-ea"/>
        <a:cs typeface="+mn-cs"/>
      </a:defRPr>
    </a:lvl4pPr>
    <a:lvl5pPr marL="1933224" algn="l" defTabSz="966612" rtl="0" eaLnBrk="1" latinLnBrk="0" hangingPunct="1">
      <a:defRPr sz="1269" kern="1200">
        <a:solidFill>
          <a:schemeClr val="tx1"/>
        </a:solidFill>
        <a:latin typeface="+mn-lt"/>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8DC84-025A-484B-BFBC-175309F390F3}" type="slidenum">
              <a:rPr lang="en-US" smtClean="0"/>
              <a:t>1</a:t>
            </a:fld>
            <a:endParaRPr lang="en-US" dirty="0"/>
          </a:p>
        </p:txBody>
      </p:sp>
    </p:spTree>
    <p:extLst>
      <p:ext uri="{BB962C8B-B14F-4D97-AF65-F5344CB8AC3E}">
        <p14:creationId xmlns:p14="http://schemas.microsoft.com/office/powerpoint/2010/main" val="2744592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8DC84-025A-484B-BFBC-175309F390F3}" type="slidenum">
              <a:rPr lang="en-US" smtClean="0"/>
              <a:t>10</a:t>
            </a:fld>
            <a:endParaRPr lang="en-US" dirty="0"/>
          </a:p>
        </p:txBody>
      </p:sp>
    </p:spTree>
    <p:extLst>
      <p:ext uri="{BB962C8B-B14F-4D97-AF65-F5344CB8AC3E}">
        <p14:creationId xmlns:p14="http://schemas.microsoft.com/office/powerpoint/2010/main" val="276076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8DC84-025A-484B-BFBC-175309F390F3}" type="slidenum">
              <a:rPr lang="en-US" smtClean="0"/>
              <a:t>2</a:t>
            </a:fld>
            <a:endParaRPr lang="en-US" dirty="0"/>
          </a:p>
        </p:txBody>
      </p:sp>
    </p:spTree>
    <p:extLst>
      <p:ext uri="{BB962C8B-B14F-4D97-AF65-F5344CB8AC3E}">
        <p14:creationId xmlns:p14="http://schemas.microsoft.com/office/powerpoint/2010/main" val="2422900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8DC84-025A-484B-BFBC-175309F390F3}" type="slidenum">
              <a:rPr lang="en-US" smtClean="0"/>
              <a:t>3</a:t>
            </a:fld>
            <a:endParaRPr lang="en-US" dirty="0"/>
          </a:p>
        </p:txBody>
      </p:sp>
    </p:spTree>
    <p:extLst>
      <p:ext uri="{BB962C8B-B14F-4D97-AF65-F5344CB8AC3E}">
        <p14:creationId xmlns:p14="http://schemas.microsoft.com/office/powerpoint/2010/main" val="3590496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8DC84-025A-484B-BFBC-175309F390F3}" type="slidenum">
              <a:rPr lang="en-US" smtClean="0"/>
              <a:t>4</a:t>
            </a:fld>
            <a:endParaRPr lang="en-US" dirty="0"/>
          </a:p>
        </p:txBody>
      </p:sp>
    </p:spTree>
    <p:extLst>
      <p:ext uri="{BB962C8B-B14F-4D97-AF65-F5344CB8AC3E}">
        <p14:creationId xmlns:p14="http://schemas.microsoft.com/office/powerpoint/2010/main" val="2012752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8DC84-025A-484B-BFBC-175309F390F3}" type="slidenum">
              <a:rPr lang="en-US" smtClean="0"/>
              <a:t>5</a:t>
            </a:fld>
            <a:endParaRPr lang="en-US" dirty="0"/>
          </a:p>
        </p:txBody>
      </p:sp>
    </p:spTree>
    <p:extLst>
      <p:ext uri="{BB962C8B-B14F-4D97-AF65-F5344CB8AC3E}">
        <p14:creationId xmlns:p14="http://schemas.microsoft.com/office/powerpoint/2010/main" val="918049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8DC84-025A-484B-BFBC-175309F390F3}" type="slidenum">
              <a:rPr lang="en-US" smtClean="0"/>
              <a:t>6</a:t>
            </a:fld>
            <a:endParaRPr lang="en-US" dirty="0"/>
          </a:p>
        </p:txBody>
      </p:sp>
    </p:spTree>
    <p:extLst>
      <p:ext uri="{BB962C8B-B14F-4D97-AF65-F5344CB8AC3E}">
        <p14:creationId xmlns:p14="http://schemas.microsoft.com/office/powerpoint/2010/main" val="3856585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8DC84-025A-484B-BFBC-175309F390F3}" type="slidenum">
              <a:rPr lang="en-US" smtClean="0"/>
              <a:t>7</a:t>
            </a:fld>
            <a:endParaRPr lang="en-US" dirty="0"/>
          </a:p>
        </p:txBody>
      </p:sp>
    </p:spTree>
    <p:extLst>
      <p:ext uri="{BB962C8B-B14F-4D97-AF65-F5344CB8AC3E}">
        <p14:creationId xmlns:p14="http://schemas.microsoft.com/office/powerpoint/2010/main" val="1237051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8DC84-025A-484B-BFBC-175309F390F3}" type="slidenum">
              <a:rPr lang="en-US" smtClean="0"/>
              <a:t>8</a:t>
            </a:fld>
            <a:endParaRPr lang="en-US" dirty="0"/>
          </a:p>
        </p:txBody>
      </p:sp>
    </p:spTree>
    <p:extLst>
      <p:ext uri="{BB962C8B-B14F-4D97-AF65-F5344CB8AC3E}">
        <p14:creationId xmlns:p14="http://schemas.microsoft.com/office/powerpoint/2010/main" val="1666149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8DC84-025A-484B-BFBC-175309F390F3}" type="slidenum">
              <a:rPr lang="en-US" smtClean="0"/>
              <a:t>9</a:t>
            </a:fld>
            <a:endParaRPr lang="en-US" dirty="0"/>
          </a:p>
        </p:txBody>
      </p:sp>
    </p:spTree>
    <p:extLst>
      <p:ext uri="{BB962C8B-B14F-4D97-AF65-F5344CB8AC3E}">
        <p14:creationId xmlns:p14="http://schemas.microsoft.com/office/powerpoint/2010/main" val="90058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1197187"/>
            <a:ext cx="8161020" cy="254677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3842174"/>
            <a:ext cx="7200900" cy="176614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FFBEF1-5737-4CE6-9F50-A21D2B929A3C}" type="datetimeFigureOut">
              <a:rPr lang="en-US" smtClean="0"/>
              <a:t>09/14/2020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9DAED5-32CD-4623-BB57-151690B446B9}" type="slidenum">
              <a:rPr lang="en-US" smtClean="0"/>
              <a:t>‹#›</a:t>
            </a:fld>
            <a:endParaRPr lang="en-US" dirty="0"/>
          </a:p>
        </p:txBody>
      </p:sp>
    </p:spTree>
    <p:extLst>
      <p:ext uri="{BB962C8B-B14F-4D97-AF65-F5344CB8AC3E}">
        <p14:creationId xmlns:p14="http://schemas.microsoft.com/office/powerpoint/2010/main" val="402727384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389468"/>
            <a:ext cx="8281035" cy="14139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1947333"/>
            <a:ext cx="8281035" cy="46414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6780108"/>
            <a:ext cx="2160270" cy="389467"/>
          </a:xfrm>
          <a:prstGeom prst="rect">
            <a:avLst/>
          </a:prstGeom>
        </p:spPr>
        <p:txBody>
          <a:bodyPr vert="horz" lIns="91440" tIns="45720" rIns="91440" bIns="45720" rtlCol="0" anchor="ctr"/>
          <a:lstStyle>
            <a:lvl1pPr algn="l">
              <a:defRPr sz="1260">
                <a:solidFill>
                  <a:schemeClr val="tx1">
                    <a:tint val="75000"/>
                  </a:schemeClr>
                </a:solidFill>
              </a:defRPr>
            </a:lvl1pPr>
          </a:lstStyle>
          <a:p>
            <a:fld id="{05FFBEF1-5737-4CE6-9F50-A21D2B929A3C}" type="datetimeFigureOut">
              <a:rPr lang="en-US" smtClean="0"/>
              <a:t>09/14/2020</a:t>
            </a:fld>
            <a:endParaRPr lang="en-US" dirty="0"/>
          </a:p>
        </p:txBody>
      </p:sp>
      <p:sp>
        <p:nvSpPr>
          <p:cNvPr id="5" name="Footer Placeholder 4"/>
          <p:cNvSpPr>
            <a:spLocks noGrp="1"/>
          </p:cNvSpPr>
          <p:nvPr>
            <p:ph type="ftr" sz="quarter" idx="3"/>
          </p:nvPr>
        </p:nvSpPr>
        <p:spPr>
          <a:xfrm>
            <a:off x="3180398" y="6780108"/>
            <a:ext cx="3240405" cy="3894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80848" y="6780108"/>
            <a:ext cx="2160270" cy="389467"/>
          </a:xfrm>
          <a:prstGeom prst="rect">
            <a:avLst/>
          </a:prstGeom>
        </p:spPr>
        <p:txBody>
          <a:bodyPr vert="horz" lIns="91440" tIns="45720" rIns="91440" bIns="45720" rtlCol="0" anchor="ctr"/>
          <a:lstStyle>
            <a:lvl1pPr algn="r">
              <a:defRPr sz="1260">
                <a:solidFill>
                  <a:schemeClr val="tx1">
                    <a:tint val="75000"/>
                  </a:schemeClr>
                </a:solidFill>
              </a:defRPr>
            </a:lvl1pPr>
          </a:lstStyle>
          <a:p>
            <a:fld id="{069DAED5-32CD-4623-BB57-151690B446B9}" type="slidenum">
              <a:rPr lang="en-US" smtClean="0"/>
              <a:t>‹#›</a:t>
            </a:fld>
            <a:endParaRPr lang="en-US" dirty="0"/>
          </a:p>
        </p:txBody>
      </p:sp>
    </p:spTree>
    <p:extLst>
      <p:ext uri="{BB962C8B-B14F-4D97-AF65-F5344CB8AC3E}">
        <p14:creationId xmlns:p14="http://schemas.microsoft.com/office/powerpoint/2010/main" val="1621276699"/>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230867" y="4327561"/>
            <a:ext cx="9144000" cy="0"/>
          </a:xfrm>
          <a:prstGeom prst="line">
            <a:avLst/>
          </a:prstGeom>
          <a:ln w="44450" cmpd="sng">
            <a:solidFill>
              <a:srgbClr val="AA272F"/>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760" y="445357"/>
            <a:ext cx="2907792" cy="810768"/>
          </a:xfrm>
          <a:prstGeom prst="rect">
            <a:avLst/>
          </a:prstGeom>
        </p:spPr>
      </p:pic>
      <p:sp>
        <p:nvSpPr>
          <p:cNvPr id="8" name="TextBox 7"/>
          <p:cNvSpPr txBox="1"/>
          <p:nvPr/>
        </p:nvSpPr>
        <p:spPr>
          <a:xfrm>
            <a:off x="365760" y="4525251"/>
            <a:ext cx="8850668" cy="785280"/>
          </a:xfrm>
          <a:prstGeom prst="rect">
            <a:avLst/>
          </a:prstGeom>
          <a:noFill/>
        </p:spPr>
        <p:txBody>
          <a:bodyPr wrap="square" rtlCol="0">
            <a:spAutoFit/>
          </a:bodyPr>
          <a:lstStyle/>
          <a:p>
            <a:r>
              <a:rPr lang="en-US" sz="2400" b="1" i="1" dirty="0" smtClean="0">
                <a:solidFill>
                  <a:srgbClr val="00338D"/>
                </a:solidFill>
              </a:rPr>
              <a:t>Updated Proposed 2021 Financing Plan for Unfunded Projects</a:t>
            </a:r>
            <a:endParaRPr lang="en-US" sz="2400" b="1" i="1" dirty="0">
              <a:solidFill>
                <a:srgbClr val="00338D"/>
              </a:solidFill>
            </a:endParaRPr>
          </a:p>
          <a:p>
            <a:endParaRPr lang="en-US" sz="200" b="1" i="1" dirty="0">
              <a:solidFill>
                <a:srgbClr val="4D4F53"/>
              </a:solidFill>
            </a:endParaRPr>
          </a:p>
          <a:p>
            <a:r>
              <a:rPr lang="en-US" sz="1800" b="1" i="1" dirty="0" smtClean="0">
                <a:solidFill>
                  <a:srgbClr val="1E1E1E"/>
                </a:solidFill>
              </a:rPr>
              <a:t>September 9, </a:t>
            </a:r>
            <a:r>
              <a:rPr lang="en-US" sz="1800" b="1" i="1" dirty="0">
                <a:solidFill>
                  <a:srgbClr val="1E1E1E"/>
                </a:solidFill>
              </a:rPr>
              <a:t>2020</a:t>
            </a:r>
            <a:endParaRPr lang="en-US" sz="1800" i="1" dirty="0">
              <a:solidFill>
                <a:srgbClr val="1E1E1E"/>
              </a:solidFill>
            </a:endParaRPr>
          </a:p>
        </p:txBody>
      </p:sp>
      <p:sp>
        <p:nvSpPr>
          <p:cNvPr id="9" name="TextBox 8"/>
          <p:cNvSpPr txBox="1"/>
          <p:nvPr/>
        </p:nvSpPr>
        <p:spPr>
          <a:xfrm>
            <a:off x="1186021" y="6606682"/>
            <a:ext cx="7116024" cy="461665"/>
          </a:xfrm>
          <a:prstGeom prst="rect">
            <a:avLst/>
          </a:prstGeom>
          <a:noFill/>
        </p:spPr>
        <p:txBody>
          <a:bodyPr wrap="square" rtlCol="0">
            <a:spAutoFit/>
          </a:bodyPr>
          <a:lstStyle/>
          <a:p>
            <a:r>
              <a:rPr lang="en-US" sz="2400" b="1" i="1" dirty="0">
                <a:solidFill>
                  <a:srgbClr val="AA272F"/>
                </a:solidFill>
              </a:rPr>
              <a:t>CITY OF NEW SMYRNA BEACH, FLORIDA</a:t>
            </a:r>
            <a:endParaRPr lang="en-US" sz="2400" i="1" dirty="0">
              <a:solidFill>
                <a:srgbClr val="AA272F"/>
              </a:solidFill>
            </a:endParaRPr>
          </a:p>
        </p:txBody>
      </p:sp>
      <p:pic>
        <p:nvPicPr>
          <p:cNvPr id="6" name="Picture 5"/>
          <p:cNvPicPr>
            <a:picLocks noChangeAspect="1"/>
          </p:cNvPicPr>
          <p:nvPr/>
        </p:nvPicPr>
        <p:blipFill>
          <a:blip r:embed="rId3"/>
          <a:stretch>
            <a:fillRect/>
          </a:stretch>
        </p:blipFill>
        <p:spPr>
          <a:xfrm>
            <a:off x="402874" y="6450091"/>
            <a:ext cx="774555" cy="768665"/>
          </a:xfrm>
          <a:prstGeom prst="rect">
            <a:avLst/>
          </a:prstGeom>
        </p:spPr>
      </p:pic>
      <p:sp>
        <p:nvSpPr>
          <p:cNvPr id="10" name="TextBox 9">
            <a:extLst>
              <a:ext uri="{FF2B5EF4-FFF2-40B4-BE49-F238E27FC236}">
                <a16:creationId xmlns:a16="http://schemas.microsoft.com/office/drawing/2014/main" id="{314225CA-DCBE-4BDB-BB86-DB741434B6BD}"/>
              </a:ext>
            </a:extLst>
          </p:cNvPr>
          <p:cNvSpPr txBox="1"/>
          <p:nvPr/>
        </p:nvSpPr>
        <p:spPr>
          <a:xfrm>
            <a:off x="365760" y="1684192"/>
            <a:ext cx="7294214" cy="2215991"/>
          </a:xfrm>
          <a:prstGeom prst="rect">
            <a:avLst/>
          </a:prstGeom>
          <a:noFill/>
        </p:spPr>
        <p:txBody>
          <a:bodyPr wrap="square" rtlCol="0">
            <a:spAutoFit/>
          </a:bodyPr>
          <a:lstStyle/>
          <a:p>
            <a:r>
              <a:rPr lang="en-US" sz="1400" dirty="0">
                <a:solidFill>
                  <a:srgbClr val="1E1E1E"/>
                </a:solidFill>
              </a:rPr>
              <a:t>Primary Contacts:</a:t>
            </a:r>
          </a:p>
          <a:p>
            <a:endParaRPr lang="en-US" sz="800" b="1" dirty="0">
              <a:solidFill>
                <a:srgbClr val="1E1E1E"/>
              </a:solidFill>
            </a:endParaRPr>
          </a:p>
          <a:p>
            <a:r>
              <a:rPr lang="en-US" sz="1600" b="1" dirty="0">
                <a:solidFill>
                  <a:srgbClr val="1E1E1E"/>
                </a:solidFill>
              </a:rPr>
              <a:t>Mark Galvin, Regional Managing Director | mark.galvin@hilltopsecurities.com</a:t>
            </a:r>
            <a:r>
              <a:rPr lang="en-US" sz="1600" dirty="0">
                <a:solidFill>
                  <a:srgbClr val="1E1E1E"/>
                </a:solidFill>
              </a:rPr>
              <a:t>	</a:t>
            </a:r>
          </a:p>
          <a:p>
            <a:r>
              <a:rPr lang="en-US" sz="1600" b="1" dirty="0" smtClean="0">
                <a:solidFill>
                  <a:srgbClr val="1E1E1E"/>
                </a:solidFill>
              </a:rPr>
              <a:t>Matthew </a:t>
            </a:r>
            <a:r>
              <a:rPr lang="en-US" sz="1600" b="1" dirty="0">
                <a:solidFill>
                  <a:srgbClr val="1E1E1E"/>
                </a:solidFill>
              </a:rPr>
              <a:t>Sansbury, Managing Director </a:t>
            </a:r>
            <a:r>
              <a:rPr lang="en-US" sz="1600" b="1" dirty="0" smtClean="0">
                <a:solidFill>
                  <a:srgbClr val="1E1E1E"/>
                </a:solidFill>
              </a:rPr>
              <a:t>| matthew.sansbury@hilltopsecurities.com</a:t>
            </a:r>
            <a:endParaRPr lang="en-US" sz="1600" b="1" dirty="0">
              <a:solidFill>
                <a:srgbClr val="1E1E1E"/>
              </a:solidFill>
            </a:endParaRPr>
          </a:p>
          <a:p>
            <a:endParaRPr lang="en-US" sz="1400" dirty="0" smtClean="0">
              <a:solidFill>
                <a:srgbClr val="1E1E1E"/>
              </a:solidFill>
            </a:endParaRPr>
          </a:p>
          <a:p>
            <a:endParaRPr lang="en-US" sz="1400" dirty="0">
              <a:solidFill>
                <a:srgbClr val="1E1E1E"/>
              </a:solidFill>
            </a:endParaRPr>
          </a:p>
          <a:p>
            <a:r>
              <a:rPr lang="en-US" sz="1400" dirty="0">
                <a:solidFill>
                  <a:srgbClr val="1E1E1E"/>
                </a:solidFill>
              </a:rPr>
              <a:t>450 S. Orange Avenue, Suite 460		</a:t>
            </a:r>
          </a:p>
          <a:p>
            <a:r>
              <a:rPr lang="en-US" sz="1400" dirty="0">
                <a:solidFill>
                  <a:srgbClr val="1E1E1E"/>
                </a:solidFill>
              </a:rPr>
              <a:t>Orlando, Florida 32801			</a:t>
            </a:r>
          </a:p>
          <a:p>
            <a:r>
              <a:rPr lang="en-US" sz="1400" dirty="0">
                <a:solidFill>
                  <a:srgbClr val="1E1E1E"/>
                </a:solidFill>
              </a:rPr>
              <a:t>(407) 426-9611				</a:t>
            </a:r>
          </a:p>
          <a:p>
            <a:r>
              <a:rPr lang="en-US" sz="1400" dirty="0">
                <a:solidFill>
                  <a:srgbClr val="1E1E1E"/>
                </a:solidFill>
              </a:rPr>
              <a:t>		</a:t>
            </a:r>
          </a:p>
        </p:txBody>
      </p:sp>
    </p:spTree>
    <p:extLst>
      <p:ext uri="{BB962C8B-B14F-4D97-AF65-F5344CB8AC3E}">
        <p14:creationId xmlns:p14="http://schemas.microsoft.com/office/powerpoint/2010/main" val="1478113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230867" y="6753894"/>
            <a:ext cx="9144000" cy="0"/>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812" y="6844804"/>
            <a:ext cx="1376308" cy="383751"/>
          </a:xfrm>
          <a:prstGeom prst="rect">
            <a:avLst/>
          </a:prstGeom>
        </p:spPr>
      </p:pic>
      <p:sp>
        <p:nvSpPr>
          <p:cNvPr id="2" name="Slide Number Placeholder 1"/>
          <p:cNvSpPr>
            <a:spLocks noGrp="1"/>
          </p:cNvSpPr>
          <p:nvPr>
            <p:ph type="sldNum" sz="quarter" idx="12"/>
          </p:nvPr>
        </p:nvSpPr>
        <p:spPr>
          <a:xfrm>
            <a:off x="4504733" y="6908176"/>
            <a:ext cx="592346" cy="311554"/>
          </a:xfrm>
        </p:spPr>
        <p:txBody>
          <a:bodyPr/>
          <a:lstStyle/>
          <a:p>
            <a:pPr algn="ctr"/>
            <a:fld id="{069DAED5-32CD-4623-BB57-151690B446B9}" type="slidenum">
              <a:rPr lang="en-US" sz="1200" b="1" smtClean="0">
                <a:solidFill>
                  <a:srgbClr val="1E1E1E"/>
                </a:solidFill>
              </a:rPr>
              <a:pPr algn="ctr"/>
              <a:t>9</a:t>
            </a:fld>
            <a:endParaRPr lang="en-US" sz="1200" b="1" dirty="0">
              <a:solidFill>
                <a:srgbClr val="1E1E1E"/>
              </a:solidFill>
            </a:endParaRPr>
          </a:p>
        </p:txBody>
      </p:sp>
      <p:sp>
        <p:nvSpPr>
          <p:cNvPr id="14" name="TextBox 13"/>
          <p:cNvSpPr txBox="1"/>
          <p:nvPr/>
        </p:nvSpPr>
        <p:spPr>
          <a:xfrm>
            <a:off x="7722606" y="6842060"/>
            <a:ext cx="1649994" cy="457200"/>
          </a:xfrm>
          <a:prstGeom prst="rect">
            <a:avLst/>
          </a:prstGeom>
          <a:noFill/>
        </p:spPr>
        <p:txBody>
          <a:bodyPr wrap="square" rtlCol="0">
            <a:spAutoFit/>
          </a:bodyPr>
          <a:lstStyle/>
          <a:p>
            <a:pPr algn="r"/>
            <a:r>
              <a:rPr lang="en-US" sz="800" b="1" dirty="0">
                <a:solidFill>
                  <a:srgbClr val="1E1E1E"/>
                </a:solidFill>
              </a:rPr>
              <a:t>Member FINRA / SIPC / NYSE</a:t>
            </a:r>
          </a:p>
          <a:p>
            <a:pPr algn="r"/>
            <a:r>
              <a:rPr lang="en-US" sz="800" b="1" dirty="0">
                <a:solidFill>
                  <a:srgbClr val="1E1E1E"/>
                </a:solidFill>
              </a:rPr>
              <a:t>© 2020 Hilltop Securities Inc.</a:t>
            </a:r>
          </a:p>
          <a:p>
            <a:pPr algn="r"/>
            <a:r>
              <a:rPr lang="en-US" sz="800" b="1" dirty="0">
                <a:solidFill>
                  <a:srgbClr val="1E1E1E"/>
                </a:solidFill>
              </a:rPr>
              <a:t>All Rights Reserved</a:t>
            </a:r>
          </a:p>
        </p:txBody>
      </p:sp>
      <p:cxnSp>
        <p:nvCxnSpPr>
          <p:cNvPr id="10" name="Straight Connector 9"/>
          <p:cNvCxnSpPr>
            <a:cxnSpLocks/>
          </p:cNvCxnSpPr>
          <p:nvPr/>
        </p:nvCxnSpPr>
        <p:spPr>
          <a:xfrm flipV="1">
            <a:off x="114774" y="662683"/>
            <a:ext cx="9105426" cy="22321"/>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14774" y="126980"/>
            <a:ext cx="9011119" cy="523220"/>
          </a:xfrm>
          <a:prstGeom prst="rect">
            <a:avLst/>
          </a:prstGeom>
          <a:noFill/>
        </p:spPr>
        <p:txBody>
          <a:bodyPr wrap="square" rtlCol="0">
            <a:spAutoFit/>
          </a:bodyPr>
          <a:lstStyle/>
          <a:p>
            <a:r>
              <a:rPr lang="en-US" sz="2700" b="1" dirty="0" smtClean="0">
                <a:solidFill>
                  <a:srgbClr val="AA272F"/>
                </a:solidFill>
              </a:rPr>
              <a:t>Next Steps</a:t>
            </a:r>
            <a:endParaRPr lang="en-US" sz="2700" b="1" dirty="0">
              <a:solidFill>
                <a:srgbClr val="AA272F"/>
              </a:solidFill>
            </a:endParaRPr>
          </a:p>
        </p:txBody>
      </p:sp>
      <p:sp>
        <p:nvSpPr>
          <p:cNvPr id="13" name="TextBox 12"/>
          <p:cNvSpPr txBox="1"/>
          <p:nvPr/>
        </p:nvSpPr>
        <p:spPr>
          <a:xfrm>
            <a:off x="118872" y="804672"/>
            <a:ext cx="9134001" cy="4508927"/>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200" b="1" dirty="0">
                <a:solidFill>
                  <a:srgbClr val="00338D"/>
                </a:solidFill>
              </a:rPr>
              <a:t>Finalize </a:t>
            </a:r>
            <a:r>
              <a:rPr lang="en-US" sz="2200" b="1" dirty="0" smtClean="0">
                <a:solidFill>
                  <a:srgbClr val="00338D"/>
                </a:solidFill>
              </a:rPr>
              <a:t>the projects to be financed </a:t>
            </a:r>
          </a:p>
          <a:p>
            <a:pPr marL="227013" indent="-227013">
              <a:spcAft>
                <a:spcPts val="600"/>
              </a:spcAft>
              <a:buFont typeface="Arial" panose="020B0604020202020204" pitchFamily="34" charset="0"/>
              <a:buChar char="•"/>
            </a:pPr>
            <a:endParaRPr lang="en-US" sz="2200" b="1" dirty="0">
              <a:solidFill>
                <a:srgbClr val="00338D"/>
              </a:solidFill>
            </a:endParaRPr>
          </a:p>
          <a:p>
            <a:pPr marL="227013" indent="-227013">
              <a:spcAft>
                <a:spcPts val="600"/>
              </a:spcAft>
              <a:buFont typeface="Arial" panose="020B0604020202020204" pitchFamily="34" charset="0"/>
              <a:buChar char="•"/>
            </a:pPr>
            <a:r>
              <a:rPr lang="en-US" sz="2200" b="1" dirty="0" smtClean="0">
                <a:solidFill>
                  <a:srgbClr val="00338D"/>
                </a:solidFill>
              </a:rPr>
              <a:t>Develop timetable for funding short-term and long-term loans</a:t>
            </a:r>
            <a:endParaRPr lang="en-US" sz="2200" b="1" dirty="0">
              <a:solidFill>
                <a:srgbClr val="00338D"/>
              </a:solidFill>
            </a:endParaRPr>
          </a:p>
          <a:p>
            <a:pPr marL="227013" indent="-227013">
              <a:spcAft>
                <a:spcPts val="600"/>
              </a:spcAft>
              <a:buFont typeface="Arial" panose="020B0604020202020204" pitchFamily="34" charset="0"/>
              <a:buChar char="•"/>
            </a:pPr>
            <a:endParaRPr lang="en-US" sz="2200" b="1" dirty="0">
              <a:solidFill>
                <a:srgbClr val="00338D"/>
              </a:solidFill>
            </a:endParaRPr>
          </a:p>
          <a:p>
            <a:pPr marL="227013" indent="-227013">
              <a:spcAft>
                <a:spcPts val="600"/>
              </a:spcAft>
              <a:buFont typeface="Arial" panose="020B0604020202020204" pitchFamily="34" charset="0"/>
              <a:buChar char="•"/>
            </a:pPr>
            <a:r>
              <a:rPr lang="en-US" sz="2200" b="1" dirty="0" smtClean="0">
                <a:solidFill>
                  <a:srgbClr val="00338D"/>
                </a:solidFill>
              </a:rPr>
              <a:t>Issue RFPs for bank for line of credit / long-term bank loan</a:t>
            </a:r>
            <a:endParaRPr lang="en-US" sz="2200" b="1" dirty="0">
              <a:solidFill>
                <a:srgbClr val="00338D"/>
              </a:solidFill>
            </a:endParaRPr>
          </a:p>
          <a:p>
            <a:pPr marL="227013" indent="-227013">
              <a:spcAft>
                <a:spcPts val="600"/>
              </a:spcAft>
              <a:buFont typeface="Arial" panose="020B0604020202020204" pitchFamily="34" charset="0"/>
              <a:buChar char="•"/>
            </a:pPr>
            <a:endParaRPr lang="en-US" sz="2200" b="1" dirty="0" smtClean="0">
              <a:solidFill>
                <a:srgbClr val="00338D"/>
              </a:solidFill>
            </a:endParaRPr>
          </a:p>
          <a:p>
            <a:pPr marL="227013" indent="-227013">
              <a:spcAft>
                <a:spcPts val="600"/>
              </a:spcAft>
              <a:buFont typeface="Arial" panose="020B0604020202020204" pitchFamily="34" charset="0"/>
              <a:buChar char="•"/>
            </a:pPr>
            <a:r>
              <a:rPr lang="en-US" sz="2200" b="1" dirty="0" smtClean="0">
                <a:solidFill>
                  <a:srgbClr val="00338D"/>
                </a:solidFill>
              </a:rPr>
              <a:t>Line </a:t>
            </a:r>
            <a:r>
              <a:rPr lang="en-US" sz="2200" b="1" dirty="0">
                <a:solidFill>
                  <a:srgbClr val="00338D"/>
                </a:solidFill>
              </a:rPr>
              <a:t>of </a:t>
            </a:r>
            <a:r>
              <a:rPr lang="en-US" sz="2200" b="1" dirty="0" smtClean="0">
                <a:solidFill>
                  <a:srgbClr val="00338D"/>
                </a:solidFill>
              </a:rPr>
              <a:t>credit and bank loan financings </a:t>
            </a:r>
            <a:r>
              <a:rPr lang="en-US" sz="2200" b="1" dirty="0">
                <a:solidFill>
                  <a:srgbClr val="00338D"/>
                </a:solidFill>
              </a:rPr>
              <a:t>will take 60 to 90 </a:t>
            </a:r>
            <a:r>
              <a:rPr lang="en-US" sz="2200" b="1" dirty="0" smtClean="0">
                <a:solidFill>
                  <a:srgbClr val="00338D"/>
                </a:solidFill>
              </a:rPr>
              <a:t>days to complete from start-to-finish</a:t>
            </a:r>
            <a:endParaRPr lang="en-US" sz="2200" b="1" dirty="0">
              <a:solidFill>
                <a:srgbClr val="00338D"/>
              </a:solidFill>
            </a:endParaRPr>
          </a:p>
          <a:p>
            <a:pPr marL="227013" indent="-227013">
              <a:spcAft>
                <a:spcPts val="600"/>
              </a:spcAft>
              <a:buFont typeface="Arial" panose="020B0604020202020204" pitchFamily="34" charset="0"/>
              <a:buChar char="•"/>
            </a:pPr>
            <a:endParaRPr lang="en-US" sz="2200" b="1" dirty="0">
              <a:solidFill>
                <a:srgbClr val="00338D"/>
              </a:solidFill>
            </a:endParaRPr>
          </a:p>
          <a:p>
            <a:pPr marL="227013" indent="-227013">
              <a:spcAft>
                <a:spcPts val="600"/>
              </a:spcAft>
              <a:buFont typeface="Arial" panose="020B0604020202020204" pitchFamily="34" charset="0"/>
              <a:buChar char="•"/>
            </a:pPr>
            <a:r>
              <a:rPr lang="en-US" sz="2200" b="1" dirty="0" smtClean="0">
                <a:solidFill>
                  <a:srgbClr val="00338D"/>
                </a:solidFill>
              </a:rPr>
              <a:t>Any questions?</a:t>
            </a:r>
            <a:endParaRPr lang="en-US" sz="2200" b="1" dirty="0">
              <a:solidFill>
                <a:srgbClr val="00338D"/>
              </a:solidFill>
            </a:endParaRPr>
          </a:p>
          <a:p>
            <a:pPr marL="227013" indent="-227013">
              <a:spcAft>
                <a:spcPts val="600"/>
              </a:spcAft>
              <a:buFont typeface="Arial" panose="020B0604020202020204" pitchFamily="34" charset="0"/>
              <a:buChar char="•"/>
            </a:pPr>
            <a:endParaRPr lang="en-US" sz="2200" dirty="0">
              <a:solidFill>
                <a:srgbClr val="00338D"/>
              </a:solidFill>
            </a:endParaRPr>
          </a:p>
        </p:txBody>
      </p:sp>
    </p:spTree>
    <p:extLst>
      <p:ext uri="{BB962C8B-B14F-4D97-AF65-F5344CB8AC3E}">
        <p14:creationId xmlns:p14="http://schemas.microsoft.com/office/powerpoint/2010/main" val="2446788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230867" y="6753894"/>
            <a:ext cx="9144000" cy="0"/>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812" y="6844804"/>
            <a:ext cx="1376308" cy="383751"/>
          </a:xfrm>
          <a:prstGeom prst="rect">
            <a:avLst/>
          </a:prstGeom>
        </p:spPr>
      </p:pic>
      <p:sp>
        <p:nvSpPr>
          <p:cNvPr id="8" name="TextBox 7"/>
          <p:cNvSpPr txBox="1"/>
          <p:nvPr/>
        </p:nvSpPr>
        <p:spPr>
          <a:xfrm>
            <a:off x="228600" y="145708"/>
            <a:ext cx="9144000" cy="523220"/>
          </a:xfrm>
          <a:prstGeom prst="rect">
            <a:avLst/>
          </a:prstGeom>
          <a:noFill/>
        </p:spPr>
        <p:txBody>
          <a:bodyPr wrap="square" rtlCol="0">
            <a:spAutoFit/>
          </a:bodyPr>
          <a:lstStyle/>
          <a:p>
            <a:r>
              <a:rPr lang="en-US" sz="2800" b="1" dirty="0">
                <a:solidFill>
                  <a:srgbClr val="AA272F"/>
                </a:solidFill>
              </a:rPr>
              <a:t>General Disclosure</a:t>
            </a:r>
          </a:p>
        </p:txBody>
      </p:sp>
      <p:sp>
        <p:nvSpPr>
          <p:cNvPr id="2" name="Slide Number Placeholder 1"/>
          <p:cNvSpPr>
            <a:spLocks noGrp="1"/>
          </p:cNvSpPr>
          <p:nvPr>
            <p:ph type="sldNum" sz="quarter" idx="12"/>
          </p:nvPr>
        </p:nvSpPr>
        <p:spPr>
          <a:xfrm>
            <a:off x="4504733" y="6908176"/>
            <a:ext cx="592346" cy="311554"/>
          </a:xfrm>
        </p:spPr>
        <p:txBody>
          <a:bodyPr/>
          <a:lstStyle/>
          <a:p>
            <a:pPr algn="ctr"/>
            <a:fld id="{069DAED5-32CD-4623-BB57-151690B446B9}" type="slidenum">
              <a:rPr lang="en-US" sz="1200" b="1" smtClean="0">
                <a:solidFill>
                  <a:srgbClr val="1E1E1E"/>
                </a:solidFill>
              </a:rPr>
              <a:pPr algn="ctr"/>
              <a:t>10</a:t>
            </a:fld>
            <a:endParaRPr lang="en-US" sz="1200" b="1" dirty="0">
              <a:solidFill>
                <a:srgbClr val="1E1E1E"/>
              </a:solidFill>
            </a:endParaRPr>
          </a:p>
        </p:txBody>
      </p:sp>
      <p:cxnSp>
        <p:nvCxnSpPr>
          <p:cNvPr id="9" name="Straight Connector 8"/>
          <p:cNvCxnSpPr/>
          <p:nvPr/>
        </p:nvCxnSpPr>
        <p:spPr>
          <a:xfrm>
            <a:off x="228600" y="704666"/>
            <a:ext cx="9144000" cy="0"/>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228600" y="863842"/>
            <a:ext cx="9144000" cy="1323439"/>
          </a:xfrm>
          <a:prstGeom prst="rect">
            <a:avLst/>
          </a:prstGeom>
          <a:noFill/>
        </p:spPr>
        <p:txBody>
          <a:bodyPr wrap="square" rtlCol="0">
            <a:spAutoFit/>
          </a:bodyPr>
          <a:lstStyle/>
          <a:p>
            <a:pPr algn="just"/>
            <a:r>
              <a:rPr lang="en-US" sz="1000" dirty="0">
                <a:solidFill>
                  <a:srgbClr val="1E1E1E"/>
                </a:solidFill>
              </a:rPr>
              <a:t>This communication is intended for issuers for educational and informational purposes only and does not constitute legal or investment advice, nor is it an offer or a solicitation of an offer to buy or sell any investment or other specific product or service. Financial transactions may be dependent upon many factors such as, but not limited to, interest rate trends, tax rates, supply, change in laws, rules and regulations, as well as changes in credit quality and rating agency considerations. The effect of such changes in such assumptions may be material and could affect the projected results. Any outcome or result Hilltop Securities Inc. (“HilltopSecurities”), or any of its employees, may have achieved on behalf of our clients in previous matters does not necessarily indicate similar results can be obtained in the future for current or potential clients. HilltopSecurities makes no claim the use of this communication will assure a successful outcome. This communication is intended for institutional use only.  For additional information, comments or questions, please contact HilltopSecurities.</a:t>
            </a:r>
          </a:p>
          <a:p>
            <a:pPr algn="just"/>
            <a:endParaRPr lang="en-US" sz="1000" dirty="0">
              <a:solidFill>
                <a:srgbClr val="1E1E1E"/>
              </a:solidFill>
            </a:endParaRPr>
          </a:p>
        </p:txBody>
      </p:sp>
      <p:sp>
        <p:nvSpPr>
          <p:cNvPr id="10" name="TextBox 9"/>
          <p:cNvSpPr txBox="1"/>
          <p:nvPr/>
        </p:nvSpPr>
        <p:spPr>
          <a:xfrm>
            <a:off x="7722606" y="6842060"/>
            <a:ext cx="1649994" cy="457200"/>
          </a:xfrm>
          <a:prstGeom prst="rect">
            <a:avLst/>
          </a:prstGeom>
          <a:noFill/>
        </p:spPr>
        <p:txBody>
          <a:bodyPr wrap="square" rtlCol="0">
            <a:spAutoFit/>
          </a:bodyPr>
          <a:lstStyle/>
          <a:p>
            <a:pPr algn="r"/>
            <a:r>
              <a:rPr lang="en-US" sz="800" b="1" dirty="0">
                <a:solidFill>
                  <a:srgbClr val="1E1E1E"/>
                </a:solidFill>
              </a:rPr>
              <a:t>Member FINRA / SIPC / NYSE</a:t>
            </a:r>
          </a:p>
          <a:p>
            <a:pPr algn="r"/>
            <a:r>
              <a:rPr lang="en-US" sz="800" b="1" dirty="0">
                <a:solidFill>
                  <a:srgbClr val="1E1E1E"/>
                </a:solidFill>
              </a:rPr>
              <a:t>© 2020 Hilltop Securities Inc.</a:t>
            </a:r>
          </a:p>
          <a:p>
            <a:pPr algn="r"/>
            <a:r>
              <a:rPr lang="en-US" sz="800" b="1" dirty="0">
                <a:solidFill>
                  <a:srgbClr val="1E1E1E"/>
                </a:solidFill>
              </a:rPr>
              <a:t>All Rights Reserved</a:t>
            </a:r>
          </a:p>
        </p:txBody>
      </p:sp>
    </p:spTree>
    <p:extLst>
      <p:ext uri="{BB962C8B-B14F-4D97-AF65-F5344CB8AC3E}">
        <p14:creationId xmlns:p14="http://schemas.microsoft.com/office/powerpoint/2010/main" val="4044441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812" y="6844804"/>
            <a:ext cx="1376308" cy="383751"/>
          </a:xfrm>
          <a:prstGeom prst="rect">
            <a:avLst/>
          </a:prstGeom>
        </p:spPr>
      </p:pic>
      <p:sp>
        <p:nvSpPr>
          <p:cNvPr id="10" name="TextBox 9"/>
          <p:cNvSpPr txBox="1"/>
          <p:nvPr/>
        </p:nvSpPr>
        <p:spPr>
          <a:xfrm>
            <a:off x="7722606" y="6842060"/>
            <a:ext cx="1649994" cy="457200"/>
          </a:xfrm>
          <a:prstGeom prst="rect">
            <a:avLst/>
          </a:prstGeom>
          <a:noFill/>
        </p:spPr>
        <p:txBody>
          <a:bodyPr wrap="square" rtlCol="0">
            <a:spAutoFit/>
          </a:bodyPr>
          <a:lstStyle/>
          <a:p>
            <a:pPr algn="r"/>
            <a:r>
              <a:rPr lang="en-US" sz="800" b="1" dirty="0">
                <a:solidFill>
                  <a:srgbClr val="1E1E1E"/>
                </a:solidFill>
              </a:rPr>
              <a:t>Member FINRA / SIPC / NYSE</a:t>
            </a:r>
          </a:p>
          <a:p>
            <a:pPr algn="r"/>
            <a:r>
              <a:rPr lang="en-US" sz="800" b="1" dirty="0">
                <a:solidFill>
                  <a:srgbClr val="1E1E1E"/>
                </a:solidFill>
              </a:rPr>
              <a:t>© 2020 Hilltop Securities Inc.</a:t>
            </a:r>
          </a:p>
          <a:p>
            <a:pPr algn="r"/>
            <a:r>
              <a:rPr lang="en-US" sz="800" b="1" dirty="0">
                <a:solidFill>
                  <a:srgbClr val="1E1E1E"/>
                </a:solidFill>
              </a:rPr>
              <a:t>All Rights Reserved</a:t>
            </a:r>
          </a:p>
        </p:txBody>
      </p:sp>
      <p:sp>
        <p:nvSpPr>
          <p:cNvPr id="11" name="TextBox 10"/>
          <p:cNvSpPr txBox="1"/>
          <p:nvPr/>
        </p:nvSpPr>
        <p:spPr>
          <a:xfrm>
            <a:off x="114774" y="912572"/>
            <a:ext cx="9105426" cy="2939266"/>
          </a:xfrm>
          <a:prstGeom prst="rect">
            <a:avLst/>
          </a:prstGeom>
          <a:noFill/>
        </p:spPr>
        <p:txBody>
          <a:bodyPr wrap="square" rtlCol="0">
            <a:spAutoFit/>
          </a:bodyPr>
          <a:lstStyle/>
          <a:p>
            <a:pPr>
              <a:spcAft>
                <a:spcPts val="1200"/>
              </a:spcAft>
              <a:tabLst>
                <a:tab pos="457200" algn="l"/>
              </a:tabLst>
            </a:pPr>
            <a:r>
              <a:rPr lang="en-US" sz="2200" b="1" dirty="0" smtClean="0">
                <a:solidFill>
                  <a:srgbClr val="00338D"/>
                </a:solidFill>
              </a:rPr>
              <a:t>1. </a:t>
            </a:r>
            <a:r>
              <a:rPr lang="en-US" sz="2200" b="1" dirty="0">
                <a:solidFill>
                  <a:srgbClr val="00338D"/>
                </a:solidFill>
              </a:rPr>
              <a:t>	</a:t>
            </a:r>
            <a:r>
              <a:rPr lang="en-US" sz="2400" b="1" dirty="0">
                <a:solidFill>
                  <a:srgbClr val="00338D"/>
                </a:solidFill>
              </a:rPr>
              <a:t>Project Overview</a:t>
            </a:r>
          </a:p>
          <a:p>
            <a:pPr>
              <a:spcAft>
                <a:spcPts val="1200"/>
              </a:spcAft>
              <a:tabLst>
                <a:tab pos="457200" algn="l"/>
              </a:tabLst>
            </a:pPr>
            <a:r>
              <a:rPr lang="en-US" sz="2400" b="1" dirty="0" smtClean="0">
                <a:solidFill>
                  <a:srgbClr val="00338D"/>
                </a:solidFill>
              </a:rPr>
              <a:t>2. </a:t>
            </a:r>
            <a:r>
              <a:rPr lang="en-US" sz="2400" b="1" dirty="0">
                <a:solidFill>
                  <a:srgbClr val="00338D"/>
                </a:solidFill>
              </a:rPr>
              <a:t>	</a:t>
            </a:r>
            <a:r>
              <a:rPr lang="en-US" sz="2400" b="1" dirty="0" smtClean="0">
                <a:solidFill>
                  <a:srgbClr val="00338D"/>
                </a:solidFill>
              </a:rPr>
              <a:t>Goals and Objectives </a:t>
            </a:r>
            <a:endParaRPr lang="en-US" sz="2400" b="1" dirty="0">
              <a:solidFill>
                <a:srgbClr val="00338D"/>
              </a:solidFill>
            </a:endParaRPr>
          </a:p>
          <a:p>
            <a:pPr>
              <a:spcAft>
                <a:spcPts val="1200"/>
              </a:spcAft>
              <a:tabLst>
                <a:tab pos="457200" algn="l"/>
              </a:tabLst>
            </a:pPr>
            <a:r>
              <a:rPr lang="en-US" sz="2400" b="1" dirty="0" smtClean="0">
                <a:solidFill>
                  <a:srgbClr val="00338D"/>
                </a:solidFill>
              </a:rPr>
              <a:t>3.  </a:t>
            </a:r>
            <a:r>
              <a:rPr lang="en-US" sz="2400" b="1" dirty="0">
                <a:solidFill>
                  <a:srgbClr val="00338D"/>
                </a:solidFill>
              </a:rPr>
              <a:t>	</a:t>
            </a:r>
            <a:r>
              <a:rPr lang="en-US" sz="2400" b="1" dirty="0" smtClean="0">
                <a:solidFill>
                  <a:srgbClr val="00338D"/>
                </a:solidFill>
              </a:rPr>
              <a:t>Financing Options</a:t>
            </a:r>
            <a:endParaRPr lang="en-US" sz="2400" b="1" dirty="0">
              <a:solidFill>
                <a:srgbClr val="00338D"/>
              </a:solidFill>
            </a:endParaRPr>
          </a:p>
          <a:p>
            <a:pPr>
              <a:spcAft>
                <a:spcPts val="1200"/>
              </a:spcAft>
              <a:tabLst>
                <a:tab pos="457200" algn="l"/>
              </a:tabLst>
            </a:pPr>
            <a:r>
              <a:rPr lang="en-US" sz="2400" b="1" dirty="0" smtClean="0">
                <a:solidFill>
                  <a:srgbClr val="00338D"/>
                </a:solidFill>
              </a:rPr>
              <a:t>4.</a:t>
            </a:r>
            <a:r>
              <a:rPr lang="en-US" sz="2400" b="1" dirty="0">
                <a:solidFill>
                  <a:srgbClr val="00338D"/>
                </a:solidFill>
              </a:rPr>
              <a:t>	</a:t>
            </a:r>
            <a:r>
              <a:rPr lang="en-US" sz="2400" b="1" dirty="0" smtClean="0">
                <a:solidFill>
                  <a:srgbClr val="00338D"/>
                </a:solidFill>
              </a:rPr>
              <a:t>Next Steps </a:t>
            </a:r>
            <a:endParaRPr lang="en-US" sz="2400" b="1" dirty="0">
              <a:solidFill>
                <a:srgbClr val="00338D"/>
              </a:solidFill>
            </a:endParaRPr>
          </a:p>
          <a:p>
            <a:pPr marL="514350" indent="-514350">
              <a:spcAft>
                <a:spcPts val="600"/>
              </a:spcAft>
              <a:buAutoNum type="arabicPeriod"/>
            </a:pPr>
            <a:endParaRPr lang="en-US" sz="2200" b="1" dirty="0">
              <a:solidFill>
                <a:srgbClr val="1E1E1E"/>
              </a:solidFill>
            </a:endParaRPr>
          </a:p>
          <a:p>
            <a:pPr>
              <a:spcAft>
                <a:spcPts val="600"/>
              </a:spcAft>
            </a:pPr>
            <a:endParaRPr lang="en-US" sz="2200" b="1" dirty="0">
              <a:solidFill>
                <a:srgbClr val="1E1E1E"/>
              </a:solidFill>
            </a:endParaRPr>
          </a:p>
        </p:txBody>
      </p:sp>
      <p:cxnSp>
        <p:nvCxnSpPr>
          <p:cNvPr id="7" name="Straight Connector 6"/>
          <p:cNvCxnSpPr>
            <a:cxnSpLocks/>
          </p:cNvCxnSpPr>
          <p:nvPr/>
        </p:nvCxnSpPr>
        <p:spPr>
          <a:xfrm flipV="1">
            <a:off x="114774" y="662683"/>
            <a:ext cx="9105426" cy="22321"/>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14774" y="126980"/>
            <a:ext cx="9105426" cy="523220"/>
          </a:xfrm>
          <a:prstGeom prst="rect">
            <a:avLst/>
          </a:prstGeom>
          <a:noFill/>
        </p:spPr>
        <p:txBody>
          <a:bodyPr wrap="square" rtlCol="0">
            <a:spAutoFit/>
          </a:bodyPr>
          <a:lstStyle/>
          <a:p>
            <a:r>
              <a:rPr lang="en-US" sz="2700" b="1" dirty="0" smtClean="0">
                <a:solidFill>
                  <a:srgbClr val="AA272F"/>
                </a:solidFill>
              </a:rPr>
              <a:t>Table of Contents</a:t>
            </a:r>
            <a:endParaRPr lang="en-US" sz="2700" b="1" dirty="0">
              <a:solidFill>
                <a:srgbClr val="AA272F"/>
              </a:solidFill>
            </a:endParaRPr>
          </a:p>
        </p:txBody>
      </p:sp>
    </p:spTree>
    <p:extLst>
      <p:ext uri="{BB962C8B-B14F-4D97-AF65-F5344CB8AC3E}">
        <p14:creationId xmlns:p14="http://schemas.microsoft.com/office/powerpoint/2010/main" val="87770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a:cxnSpLocks/>
          </p:cNvCxnSpPr>
          <p:nvPr/>
        </p:nvCxnSpPr>
        <p:spPr>
          <a:xfrm flipV="1">
            <a:off x="114774" y="662683"/>
            <a:ext cx="9105426" cy="22321"/>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114774" y="126980"/>
            <a:ext cx="9219349" cy="523220"/>
          </a:xfrm>
          <a:prstGeom prst="rect">
            <a:avLst/>
          </a:prstGeom>
          <a:noFill/>
        </p:spPr>
        <p:txBody>
          <a:bodyPr wrap="square" rtlCol="0">
            <a:spAutoFit/>
          </a:bodyPr>
          <a:lstStyle/>
          <a:p>
            <a:r>
              <a:rPr lang="en-US" sz="2700" b="1" dirty="0">
                <a:solidFill>
                  <a:srgbClr val="AA272F"/>
                </a:solidFill>
              </a:rPr>
              <a:t>Project Overview</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812" y="6844804"/>
            <a:ext cx="1376308" cy="383751"/>
          </a:xfrm>
          <a:prstGeom prst="rect">
            <a:avLst/>
          </a:prstGeom>
        </p:spPr>
      </p:pic>
      <p:sp>
        <p:nvSpPr>
          <p:cNvPr id="10" name="TextBox 9"/>
          <p:cNvSpPr txBox="1"/>
          <p:nvPr/>
        </p:nvSpPr>
        <p:spPr>
          <a:xfrm>
            <a:off x="7417806" y="6816229"/>
            <a:ext cx="1649994" cy="457200"/>
          </a:xfrm>
          <a:prstGeom prst="rect">
            <a:avLst/>
          </a:prstGeom>
          <a:noFill/>
        </p:spPr>
        <p:txBody>
          <a:bodyPr wrap="square" rtlCol="0">
            <a:spAutoFit/>
          </a:bodyPr>
          <a:lstStyle/>
          <a:p>
            <a:pPr algn="r"/>
            <a:r>
              <a:rPr lang="en-US" sz="800" b="1" dirty="0">
                <a:solidFill>
                  <a:srgbClr val="1E1E1E"/>
                </a:solidFill>
              </a:rPr>
              <a:t>Member FINRA / SIPC / NYSE</a:t>
            </a:r>
          </a:p>
          <a:p>
            <a:pPr algn="r"/>
            <a:r>
              <a:rPr lang="en-US" sz="800" b="1" dirty="0">
                <a:solidFill>
                  <a:srgbClr val="1E1E1E"/>
                </a:solidFill>
              </a:rPr>
              <a:t>© 2020 Hilltop Securities Inc.</a:t>
            </a:r>
          </a:p>
          <a:p>
            <a:pPr algn="r"/>
            <a:r>
              <a:rPr lang="en-US" sz="800" b="1" dirty="0">
                <a:solidFill>
                  <a:srgbClr val="1E1E1E"/>
                </a:solidFill>
              </a:rPr>
              <a:t>All Rights Reserved</a:t>
            </a:r>
          </a:p>
        </p:txBody>
      </p:sp>
      <p:sp>
        <p:nvSpPr>
          <p:cNvPr id="11" name="TextBox 10"/>
          <p:cNvSpPr txBox="1"/>
          <p:nvPr/>
        </p:nvSpPr>
        <p:spPr>
          <a:xfrm>
            <a:off x="114774" y="807212"/>
            <a:ext cx="9219349" cy="5339923"/>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200" b="1" dirty="0" smtClean="0">
                <a:solidFill>
                  <a:srgbClr val="00338D"/>
                </a:solidFill>
              </a:rPr>
              <a:t>Total Project Costs: $18,501,440</a:t>
            </a:r>
          </a:p>
          <a:p>
            <a:pPr marL="227013" indent="-227013">
              <a:spcAft>
                <a:spcPts val="600"/>
              </a:spcAft>
              <a:buFont typeface="Arial" panose="020B0604020202020204" pitchFamily="34" charset="0"/>
              <a:buChar char="•"/>
            </a:pPr>
            <a:endParaRPr lang="en-US" sz="2200" dirty="0">
              <a:solidFill>
                <a:srgbClr val="00338D"/>
              </a:solidFill>
            </a:endParaRPr>
          </a:p>
          <a:p>
            <a:pPr marL="227013" indent="-227013">
              <a:spcAft>
                <a:spcPts val="600"/>
              </a:spcAft>
              <a:buFont typeface="Arial" panose="020B0604020202020204" pitchFamily="34" charset="0"/>
              <a:buChar char="•"/>
            </a:pPr>
            <a:r>
              <a:rPr lang="en-US" sz="2200" b="1" dirty="0" smtClean="0">
                <a:solidFill>
                  <a:srgbClr val="00338D"/>
                </a:solidFill>
              </a:rPr>
              <a:t>Total Cost of FEMA </a:t>
            </a:r>
            <a:r>
              <a:rPr lang="en-US" sz="2200" b="1" dirty="0">
                <a:solidFill>
                  <a:srgbClr val="00338D"/>
                </a:solidFill>
              </a:rPr>
              <a:t>and Property Owners Reimbursement Projects: $</a:t>
            </a:r>
            <a:r>
              <a:rPr lang="en-US" sz="2200" b="1" dirty="0" smtClean="0">
                <a:solidFill>
                  <a:srgbClr val="00338D"/>
                </a:solidFill>
              </a:rPr>
              <a:t>6,241,942</a:t>
            </a:r>
            <a:endParaRPr lang="en-US" sz="2200" b="1" dirty="0">
              <a:solidFill>
                <a:srgbClr val="00338D"/>
              </a:solidFill>
            </a:endParaRPr>
          </a:p>
          <a:p>
            <a:pPr marL="461963" lvl="1" indent="-234950">
              <a:spcAft>
                <a:spcPts val="600"/>
              </a:spcAft>
              <a:buFont typeface="Calibri" panose="020F0502020204030204" pitchFamily="34" charset="0"/>
              <a:buChar char="−"/>
            </a:pPr>
            <a:r>
              <a:rPr lang="en-US" sz="2000" dirty="0">
                <a:solidFill>
                  <a:srgbClr val="1E1E1E"/>
                </a:solidFill>
              </a:rPr>
              <a:t>HMGP Flood Mitigation Projects</a:t>
            </a:r>
          </a:p>
          <a:p>
            <a:pPr marL="342900" indent="-342900">
              <a:spcAft>
                <a:spcPts val="600"/>
              </a:spcAft>
              <a:buFont typeface="Arial" panose="020B0604020202020204" pitchFamily="34" charset="0"/>
              <a:buChar char="•"/>
            </a:pPr>
            <a:endParaRPr lang="en-US" sz="2200" dirty="0" smtClean="0">
              <a:solidFill>
                <a:srgbClr val="00338D"/>
              </a:solidFill>
            </a:endParaRPr>
          </a:p>
          <a:p>
            <a:pPr marL="227013" indent="-227013">
              <a:spcAft>
                <a:spcPts val="600"/>
              </a:spcAft>
              <a:buFont typeface="Arial" panose="020B0604020202020204" pitchFamily="34" charset="0"/>
              <a:buChar char="•"/>
            </a:pPr>
            <a:r>
              <a:rPr lang="en-US" sz="2200" b="1" dirty="0" smtClean="0">
                <a:solidFill>
                  <a:srgbClr val="00338D"/>
                </a:solidFill>
              </a:rPr>
              <a:t>Total Cost of FDOT / State Grant Reimbursement </a:t>
            </a:r>
            <a:r>
              <a:rPr lang="en-US" sz="2200" b="1" dirty="0">
                <a:solidFill>
                  <a:srgbClr val="00338D"/>
                </a:solidFill>
              </a:rPr>
              <a:t>Projects: </a:t>
            </a:r>
            <a:r>
              <a:rPr lang="en-US" sz="2200" b="1" dirty="0" smtClean="0">
                <a:solidFill>
                  <a:srgbClr val="00338D"/>
                </a:solidFill>
              </a:rPr>
              <a:t>$12,259,498</a:t>
            </a:r>
          </a:p>
          <a:p>
            <a:pPr marL="461963" lvl="1" indent="-234950">
              <a:spcAft>
                <a:spcPts val="600"/>
              </a:spcAft>
              <a:buFont typeface="Calibri" panose="020F0502020204030204" pitchFamily="34" charset="0"/>
              <a:buChar char="−"/>
            </a:pPr>
            <a:r>
              <a:rPr lang="en-US" sz="2000" dirty="0" smtClean="0">
                <a:solidFill>
                  <a:srgbClr val="1E1E1E"/>
                </a:solidFill>
              </a:rPr>
              <a:t>5</a:t>
            </a:r>
            <a:r>
              <a:rPr lang="en-US" sz="2000" baseline="30000" dirty="0" smtClean="0">
                <a:solidFill>
                  <a:srgbClr val="1E1E1E"/>
                </a:solidFill>
              </a:rPr>
              <a:t>th</a:t>
            </a:r>
            <a:r>
              <a:rPr lang="en-US" sz="2000" dirty="0" smtClean="0">
                <a:solidFill>
                  <a:srgbClr val="1E1E1E"/>
                </a:solidFill>
              </a:rPr>
              <a:t> </a:t>
            </a:r>
            <a:r>
              <a:rPr lang="en-US" sz="2000" dirty="0">
                <a:solidFill>
                  <a:srgbClr val="1E1E1E"/>
                </a:solidFill>
              </a:rPr>
              <a:t>Street Bridge Replacement</a:t>
            </a:r>
          </a:p>
          <a:p>
            <a:pPr marL="461963" lvl="1" indent="-234950">
              <a:spcAft>
                <a:spcPts val="600"/>
              </a:spcAft>
              <a:buFont typeface="Calibri" panose="020F0502020204030204" pitchFamily="34" charset="0"/>
              <a:buChar char="−"/>
            </a:pPr>
            <a:r>
              <a:rPr lang="en-US" sz="2000" dirty="0">
                <a:solidFill>
                  <a:srgbClr val="1E1E1E"/>
                </a:solidFill>
              </a:rPr>
              <a:t>Barracuda Bridge Replacement</a:t>
            </a:r>
          </a:p>
          <a:p>
            <a:pPr marL="461963" lvl="1" indent="-234950">
              <a:spcAft>
                <a:spcPts val="600"/>
              </a:spcAft>
              <a:buFont typeface="Calibri" panose="020F0502020204030204" pitchFamily="34" charset="0"/>
              <a:buChar char="−"/>
            </a:pPr>
            <a:r>
              <a:rPr lang="en-US" sz="2000" dirty="0">
                <a:solidFill>
                  <a:srgbClr val="1E1E1E"/>
                </a:solidFill>
              </a:rPr>
              <a:t>Washington Street Improvements</a:t>
            </a:r>
          </a:p>
          <a:p>
            <a:pPr marL="461963" lvl="1" indent="-234950">
              <a:spcAft>
                <a:spcPts val="600"/>
              </a:spcAft>
              <a:buFont typeface="Calibri" panose="020F0502020204030204" pitchFamily="34" charset="0"/>
              <a:buChar char="−"/>
            </a:pPr>
            <a:r>
              <a:rPr lang="en-US" sz="2000" dirty="0">
                <a:solidFill>
                  <a:srgbClr val="1E1E1E"/>
                </a:solidFill>
              </a:rPr>
              <a:t>US 1</a:t>
            </a:r>
            <a:r>
              <a:rPr lang="en-US" sz="2000" dirty="0" smtClean="0">
                <a:solidFill>
                  <a:srgbClr val="1E1E1E"/>
                </a:solidFill>
              </a:rPr>
              <a:t> Median </a:t>
            </a:r>
            <a:r>
              <a:rPr lang="en-US" sz="2000" dirty="0">
                <a:solidFill>
                  <a:srgbClr val="1E1E1E"/>
                </a:solidFill>
              </a:rPr>
              <a:t>Landscaping Improvements</a:t>
            </a:r>
          </a:p>
          <a:p>
            <a:pPr marL="461963" lvl="1" indent="-234950">
              <a:spcAft>
                <a:spcPts val="600"/>
              </a:spcAft>
              <a:buFont typeface="Calibri" panose="020F0502020204030204" pitchFamily="34" charset="0"/>
              <a:buChar char="−"/>
            </a:pPr>
            <a:r>
              <a:rPr lang="en-US" sz="2000" dirty="0">
                <a:solidFill>
                  <a:srgbClr val="1E1E1E"/>
                </a:solidFill>
              </a:rPr>
              <a:t>SR 44 </a:t>
            </a:r>
            <a:r>
              <a:rPr lang="en-US" sz="2000" dirty="0" smtClean="0">
                <a:solidFill>
                  <a:srgbClr val="1E1E1E"/>
                </a:solidFill>
              </a:rPr>
              <a:t>Median </a:t>
            </a:r>
            <a:r>
              <a:rPr lang="en-US" sz="2000" dirty="0">
                <a:solidFill>
                  <a:srgbClr val="1E1E1E"/>
                </a:solidFill>
              </a:rPr>
              <a:t>Landscaping Improvements</a:t>
            </a:r>
          </a:p>
          <a:p>
            <a:pPr marL="342900" indent="-342900">
              <a:spcAft>
                <a:spcPts val="600"/>
              </a:spcAft>
              <a:buFont typeface="Arial" panose="020B0604020202020204" pitchFamily="34" charset="0"/>
              <a:buChar char="•"/>
            </a:pPr>
            <a:endParaRPr lang="en-US" sz="2200" dirty="0" smtClean="0">
              <a:solidFill>
                <a:srgbClr val="00338D"/>
              </a:solidFill>
            </a:endParaRPr>
          </a:p>
        </p:txBody>
      </p:sp>
      <p:cxnSp>
        <p:nvCxnSpPr>
          <p:cNvPr id="12" name="Straight Connector 11">
            <a:extLst>
              <a:ext uri="{FF2B5EF4-FFF2-40B4-BE49-F238E27FC236}">
                <a16:creationId xmlns:a16="http://schemas.microsoft.com/office/drawing/2014/main" id="{4C1E232E-B323-4E49-ADEF-31131742D8BC}"/>
              </a:ext>
            </a:extLst>
          </p:cNvPr>
          <p:cNvCxnSpPr/>
          <p:nvPr/>
        </p:nvCxnSpPr>
        <p:spPr>
          <a:xfrm>
            <a:off x="114774" y="6687791"/>
            <a:ext cx="9144000" cy="0"/>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3" name="Slide Number Placeholder 1">
            <a:extLst>
              <a:ext uri="{FF2B5EF4-FFF2-40B4-BE49-F238E27FC236}">
                <a16:creationId xmlns:a16="http://schemas.microsoft.com/office/drawing/2014/main" id="{713C8CC7-D9A3-4DCD-B835-189E3B550315}"/>
              </a:ext>
            </a:extLst>
          </p:cNvPr>
          <p:cNvSpPr>
            <a:spLocks noGrp="1"/>
          </p:cNvSpPr>
          <p:nvPr>
            <p:ph type="sldNum" sz="quarter" idx="12"/>
          </p:nvPr>
        </p:nvSpPr>
        <p:spPr>
          <a:xfrm>
            <a:off x="4504733" y="6908176"/>
            <a:ext cx="592346" cy="311554"/>
          </a:xfrm>
        </p:spPr>
        <p:txBody>
          <a:bodyPr/>
          <a:lstStyle/>
          <a:p>
            <a:pPr algn="ctr"/>
            <a:fld id="{069DAED5-32CD-4623-BB57-151690B446B9}" type="slidenum">
              <a:rPr lang="en-US" sz="1200" b="1" smtClean="0">
                <a:solidFill>
                  <a:srgbClr val="1E1E1E"/>
                </a:solidFill>
              </a:rPr>
              <a:pPr algn="ctr"/>
              <a:t>2</a:t>
            </a:fld>
            <a:endParaRPr lang="en-US" sz="1200" b="1" dirty="0">
              <a:solidFill>
                <a:srgbClr val="1E1E1E"/>
              </a:solidFill>
            </a:endParaRPr>
          </a:p>
        </p:txBody>
      </p:sp>
    </p:spTree>
    <p:extLst>
      <p:ext uri="{BB962C8B-B14F-4D97-AF65-F5344CB8AC3E}">
        <p14:creationId xmlns:p14="http://schemas.microsoft.com/office/powerpoint/2010/main" val="983718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812" y="6844804"/>
            <a:ext cx="1376308" cy="383751"/>
          </a:xfrm>
          <a:prstGeom prst="rect">
            <a:avLst/>
          </a:prstGeom>
        </p:spPr>
      </p:pic>
      <p:sp>
        <p:nvSpPr>
          <p:cNvPr id="10" name="TextBox 9"/>
          <p:cNvSpPr txBox="1"/>
          <p:nvPr/>
        </p:nvSpPr>
        <p:spPr>
          <a:xfrm>
            <a:off x="7626882" y="6844804"/>
            <a:ext cx="1649994" cy="457200"/>
          </a:xfrm>
          <a:prstGeom prst="rect">
            <a:avLst/>
          </a:prstGeom>
          <a:noFill/>
        </p:spPr>
        <p:txBody>
          <a:bodyPr wrap="square" rtlCol="0">
            <a:spAutoFit/>
          </a:bodyPr>
          <a:lstStyle/>
          <a:p>
            <a:pPr algn="r"/>
            <a:r>
              <a:rPr lang="en-US" sz="800" b="1" dirty="0">
                <a:solidFill>
                  <a:srgbClr val="1E1E1E"/>
                </a:solidFill>
              </a:rPr>
              <a:t>Member FINRA / SIPC / NYSE</a:t>
            </a:r>
          </a:p>
          <a:p>
            <a:pPr algn="r"/>
            <a:r>
              <a:rPr lang="en-US" sz="800" b="1" dirty="0">
                <a:solidFill>
                  <a:srgbClr val="1E1E1E"/>
                </a:solidFill>
              </a:rPr>
              <a:t>© 2020 Hilltop Securities Inc.</a:t>
            </a:r>
          </a:p>
          <a:p>
            <a:pPr algn="r"/>
            <a:r>
              <a:rPr lang="en-US" sz="800" b="1" dirty="0">
                <a:solidFill>
                  <a:srgbClr val="1E1E1E"/>
                </a:solidFill>
              </a:rPr>
              <a:t>All Rights Reserved</a:t>
            </a:r>
          </a:p>
        </p:txBody>
      </p:sp>
      <p:sp>
        <p:nvSpPr>
          <p:cNvPr id="11" name="TextBox 10"/>
          <p:cNvSpPr txBox="1"/>
          <p:nvPr/>
        </p:nvSpPr>
        <p:spPr>
          <a:xfrm>
            <a:off x="118872" y="804672"/>
            <a:ext cx="9134001" cy="5940088"/>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200" b="1" dirty="0" smtClean="0">
                <a:solidFill>
                  <a:srgbClr val="00338D"/>
                </a:solidFill>
              </a:rPr>
              <a:t>Project Costs </a:t>
            </a:r>
            <a:r>
              <a:rPr lang="en-US" sz="2200" b="1" dirty="0">
                <a:solidFill>
                  <a:srgbClr val="00338D"/>
                </a:solidFill>
              </a:rPr>
              <a:t>that will be </a:t>
            </a:r>
            <a:r>
              <a:rPr lang="en-US" sz="2200" b="1" dirty="0" smtClean="0">
                <a:solidFill>
                  <a:srgbClr val="00338D"/>
                </a:solidFill>
              </a:rPr>
              <a:t>Reimbursed by </a:t>
            </a:r>
            <a:r>
              <a:rPr lang="en-US" sz="2200" b="1" dirty="0">
                <a:solidFill>
                  <a:srgbClr val="00338D"/>
                </a:solidFill>
              </a:rPr>
              <a:t>FEMA, </a:t>
            </a:r>
            <a:r>
              <a:rPr lang="en-US" sz="2200" b="1" dirty="0" smtClean="0">
                <a:solidFill>
                  <a:srgbClr val="00338D"/>
                </a:solidFill>
              </a:rPr>
              <a:t>Property Owners, FDOT / State Grants and Transportation Impact Fee: $11,943,555</a:t>
            </a:r>
            <a:endParaRPr lang="en-US" sz="2200" b="1" dirty="0">
              <a:solidFill>
                <a:srgbClr val="00338D"/>
              </a:solidFill>
            </a:endParaRPr>
          </a:p>
          <a:p>
            <a:pPr marL="461963" lvl="1" indent="-234950">
              <a:spcAft>
                <a:spcPts val="600"/>
              </a:spcAft>
              <a:buFont typeface="Calibri" panose="020F0502020204030204" pitchFamily="34" charset="0"/>
              <a:buChar char="−"/>
            </a:pPr>
            <a:r>
              <a:rPr lang="en-US" sz="2000" dirty="0" smtClean="0">
                <a:solidFill>
                  <a:srgbClr val="1E1E1E"/>
                </a:solidFill>
              </a:rPr>
              <a:t>Flood </a:t>
            </a:r>
            <a:r>
              <a:rPr lang="en-US" sz="2000" dirty="0">
                <a:solidFill>
                  <a:srgbClr val="1E1E1E"/>
                </a:solidFill>
              </a:rPr>
              <a:t>Mitigation </a:t>
            </a:r>
            <a:r>
              <a:rPr lang="en-US" sz="2000" dirty="0" smtClean="0">
                <a:solidFill>
                  <a:srgbClr val="1E1E1E"/>
                </a:solidFill>
              </a:rPr>
              <a:t>Projects (FEMA $4,389,486; Property Owners $1,064,535) </a:t>
            </a:r>
            <a:endParaRPr lang="en-US" sz="2000" dirty="0">
              <a:solidFill>
                <a:srgbClr val="1E1E1E"/>
              </a:solidFill>
            </a:endParaRPr>
          </a:p>
          <a:p>
            <a:pPr marL="461963" lvl="1" indent="-234950">
              <a:spcAft>
                <a:spcPts val="600"/>
              </a:spcAft>
              <a:buFont typeface="Calibri" panose="020F0502020204030204" pitchFamily="34" charset="0"/>
              <a:buChar char="−"/>
            </a:pPr>
            <a:r>
              <a:rPr lang="en-US" sz="2000" dirty="0">
                <a:solidFill>
                  <a:srgbClr val="1E1E1E"/>
                </a:solidFill>
              </a:rPr>
              <a:t>5</a:t>
            </a:r>
            <a:r>
              <a:rPr lang="en-US" sz="2000" baseline="30000" dirty="0">
                <a:solidFill>
                  <a:srgbClr val="1E1E1E"/>
                </a:solidFill>
              </a:rPr>
              <a:t>th</a:t>
            </a:r>
            <a:r>
              <a:rPr lang="en-US" sz="2000" dirty="0">
                <a:solidFill>
                  <a:srgbClr val="1E1E1E"/>
                </a:solidFill>
              </a:rPr>
              <a:t> Street </a:t>
            </a:r>
            <a:r>
              <a:rPr lang="en-US" sz="2000" dirty="0" smtClean="0">
                <a:solidFill>
                  <a:srgbClr val="1E1E1E"/>
                </a:solidFill>
              </a:rPr>
              <a:t>Bridge (FDOT $1,271,664)</a:t>
            </a:r>
            <a:endParaRPr lang="en-US" sz="2000" dirty="0">
              <a:solidFill>
                <a:srgbClr val="1E1E1E"/>
              </a:solidFill>
            </a:endParaRPr>
          </a:p>
          <a:p>
            <a:pPr marL="461963" lvl="1" indent="-234950">
              <a:spcAft>
                <a:spcPts val="600"/>
              </a:spcAft>
              <a:buFont typeface="Calibri" panose="020F0502020204030204" pitchFamily="34" charset="0"/>
              <a:buChar char="−"/>
            </a:pPr>
            <a:r>
              <a:rPr lang="en-US" sz="2000" dirty="0">
                <a:solidFill>
                  <a:srgbClr val="1E1E1E"/>
                </a:solidFill>
              </a:rPr>
              <a:t>Barracuda </a:t>
            </a:r>
            <a:r>
              <a:rPr lang="en-US" sz="2000" dirty="0" smtClean="0">
                <a:solidFill>
                  <a:srgbClr val="1E1E1E"/>
                </a:solidFill>
              </a:rPr>
              <a:t>Bridge (FDOT $2,407,570)</a:t>
            </a:r>
            <a:endParaRPr lang="en-US" sz="2000" dirty="0">
              <a:solidFill>
                <a:srgbClr val="1E1E1E"/>
              </a:solidFill>
            </a:endParaRPr>
          </a:p>
          <a:p>
            <a:pPr marL="461963" lvl="1" indent="-234950">
              <a:spcAft>
                <a:spcPts val="600"/>
              </a:spcAft>
              <a:buFont typeface="Calibri" panose="020F0502020204030204" pitchFamily="34" charset="0"/>
              <a:buChar char="−"/>
            </a:pPr>
            <a:r>
              <a:rPr lang="en-US" sz="2000" dirty="0">
                <a:solidFill>
                  <a:srgbClr val="1E1E1E"/>
                </a:solidFill>
              </a:rPr>
              <a:t>Washington </a:t>
            </a:r>
            <a:r>
              <a:rPr lang="en-US" sz="2000" dirty="0" smtClean="0">
                <a:solidFill>
                  <a:srgbClr val="1E1E1E"/>
                </a:solidFill>
              </a:rPr>
              <a:t>Street (FDOT / State Grant $1,020,000*; Transportation Impact Fees $1,020,000)</a:t>
            </a:r>
            <a:endParaRPr lang="en-US" sz="2000" dirty="0">
              <a:solidFill>
                <a:srgbClr val="1E1E1E"/>
              </a:solidFill>
            </a:endParaRPr>
          </a:p>
          <a:p>
            <a:pPr marL="461963" lvl="1" indent="-234950">
              <a:spcAft>
                <a:spcPts val="600"/>
              </a:spcAft>
              <a:buFont typeface="Calibri" panose="020F0502020204030204" pitchFamily="34" charset="0"/>
              <a:buChar char="−"/>
            </a:pPr>
            <a:r>
              <a:rPr lang="en-US" sz="2000" dirty="0">
                <a:solidFill>
                  <a:srgbClr val="1E1E1E"/>
                </a:solidFill>
              </a:rPr>
              <a:t>US 1</a:t>
            </a:r>
            <a:r>
              <a:rPr lang="en-US" sz="2000" dirty="0" smtClean="0">
                <a:solidFill>
                  <a:srgbClr val="1E1E1E"/>
                </a:solidFill>
              </a:rPr>
              <a:t> Median (FDOT $481,200)</a:t>
            </a:r>
            <a:endParaRPr lang="en-US" sz="2000" dirty="0">
              <a:solidFill>
                <a:srgbClr val="1E1E1E"/>
              </a:solidFill>
            </a:endParaRPr>
          </a:p>
          <a:p>
            <a:pPr marL="461963" lvl="1" indent="-234950">
              <a:spcAft>
                <a:spcPts val="600"/>
              </a:spcAft>
              <a:buFont typeface="Calibri" panose="020F0502020204030204" pitchFamily="34" charset="0"/>
              <a:buChar char="−"/>
            </a:pPr>
            <a:r>
              <a:rPr lang="en-US" sz="2000" dirty="0">
                <a:solidFill>
                  <a:srgbClr val="1E1E1E"/>
                </a:solidFill>
              </a:rPr>
              <a:t>SR 44 </a:t>
            </a:r>
            <a:r>
              <a:rPr lang="en-US" sz="2000" dirty="0" smtClean="0">
                <a:solidFill>
                  <a:srgbClr val="1E1E1E"/>
                </a:solidFill>
              </a:rPr>
              <a:t>Median (FDOT $289,100)</a:t>
            </a:r>
          </a:p>
          <a:p>
            <a:pPr marL="227013" indent="-227013">
              <a:spcAft>
                <a:spcPts val="600"/>
              </a:spcAft>
              <a:buFont typeface="Arial" panose="020B0604020202020204" pitchFamily="34" charset="0"/>
              <a:buChar char="•"/>
            </a:pPr>
            <a:endParaRPr lang="en-US" sz="1600" b="1" dirty="0" smtClean="0">
              <a:solidFill>
                <a:srgbClr val="00338D"/>
              </a:solidFill>
            </a:endParaRPr>
          </a:p>
          <a:p>
            <a:pPr marL="227013" indent="-227013">
              <a:spcAft>
                <a:spcPts val="600"/>
              </a:spcAft>
              <a:buFont typeface="Arial" panose="020B0604020202020204" pitchFamily="34" charset="0"/>
              <a:buChar char="•"/>
            </a:pPr>
            <a:r>
              <a:rPr lang="en-US" sz="2200" b="1" dirty="0" smtClean="0">
                <a:solidFill>
                  <a:srgbClr val="00338D"/>
                </a:solidFill>
              </a:rPr>
              <a:t>City’s </a:t>
            </a:r>
            <a:r>
              <a:rPr lang="en-US" sz="2200" b="1" dirty="0">
                <a:solidFill>
                  <a:srgbClr val="00338D"/>
                </a:solidFill>
              </a:rPr>
              <a:t>P</a:t>
            </a:r>
            <a:r>
              <a:rPr lang="en-US" sz="2200" b="1" dirty="0" smtClean="0">
                <a:solidFill>
                  <a:srgbClr val="00338D"/>
                </a:solidFill>
              </a:rPr>
              <a:t>ortion </a:t>
            </a:r>
            <a:r>
              <a:rPr lang="en-US" sz="2200" b="1" dirty="0">
                <a:solidFill>
                  <a:srgbClr val="00338D"/>
                </a:solidFill>
              </a:rPr>
              <a:t>of the </a:t>
            </a:r>
            <a:r>
              <a:rPr lang="en-US" sz="2200" b="1" dirty="0" smtClean="0">
                <a:solidFill>
                  <a:srgbClr val="00338D"/>
                </a:solidFill>
              </a:rPr>
              <a:t>Projects: $6,557,885</a:t>
            </a:r>
            <a:endParaRPr lang="en-US" sz="2200" b="1" dirty="0">
              <a:solidFill>
                <a:srgbClr val="00338D"/>
              </a:solidFill>
            </a:endParaRPr>
          </a:p>
          <a:p>
            <a:pPr marL="461963" lvl="1" indent="-234950">
              <a:spcAft>
                <a:spcPts val="600"/>
              </a:spcAft>
              <a:buFont typeface="Calibri" panose="020F0502020204030204" pitchFamily="34" charset="0"/>
              <a:buChar char="−"/>
            </a:pPr>
            <a:r>
              <a:rPr lang="en-US" sz="2000" dirty="0" smtClean="0">
                <a:solidFill>
                  <a:srgbClr val="1E1E1E"/>
                </a:solidFill>
              </a:rPr>
              <a:t>Previously Encumbered Funds  ($834,699)</a:t>
            </a:r>
            <a:endParaRPr lang="en-US" sz="2000" dirty="0">
              <a:solidFill>
                <a:srgbClr val="1E1E1E"/>
              </a:solidFill>
            </a:endParaRPr>
          </a:p>
          <a:p>
            <a:pPr marL="461963" lvl="1" indent="-234950">
              <a:spcAft>
                <a:spcPts val="600"/>
              </a:spcAft>
              <a:buFont typeface="Calibri" panose="020F0502020204030204" pitchFamily="34" charset="0"/>
              <a:buChar char="−"/>
            </a:pPr>
            <a:r>
              <a:rPr lang="en-US" sz="2000" dirty="0" smtClean="0">
                <a:solidFill>
                  <a:srgbClr val="1E1E1E"/>
                </a:solidFill>
              </a:rPr>
              <a:t>Loan Proceeds ($5,723,186) </a:t>
            </a:r>
          </a:p>
          <a:p>
            <a:pPr marL="687388" lvl="1" indent="-225425">
              <a:spcAft>
                <a:spcPts val="600"/>
              </a:spcAft>
              <a:buFont typeface="Calibri" panose="020F0502020204030204" pitchFamily="34" charset="0"/>
              <a:buChar char="−"/>
            </a:pPr>
            <a:endParaRPr lang="en-US" sz="2000" dirty="0" smtClean="0">
              <a:solidFill>
                <a:srgbClr val="1E1E1E"/>
              </a:solidFill>
            </a:endParaRPr>
          </a:p>
          <a:p>
            <a:pPr marL="687388" lvl="1" indent="-225425">
              <a:spcAft>
                <a:spcPts val="600"/>
              </a:spcAft>
              <a:buFont typeface="Calibri" panose="020F0502020204030204" pitchFamily="34" charset="0"/>
              <a:buChar char="−"/>
            </a:pPr>
            <a:endParaRPr lang="en-US" sz="2000" dirty="0" smtClean="0">
              <a:solidFill>
                <a:srgbClr val="1E1E1E"/>
              </a:solidFill>
            </a:endParaRPr>
          </a:p>
          <a:p>
            <a:pPr marL="227013" indent="-227013">
              <a:spcAft>
                <a:spcPts val="600"/>
              </a:spcAft>
            </a:pPr>
            <a:r>
              <a:rPr lang="en-US" sz="1300" i="1" dirty="0" smtClean="0">
                <a:solidFill>
                  <a:srgbClr val="1E1E1E"/>
                </a:solidFill>
              </a:rPr>
              <a:t>*Assumes the approval and receipt of FDOT Reimbursement or State Grant for Washington Street Improvements of $1,020,000.</a:t>
            </a:r>
            <a:endParaRPr lang="en-US" sz="1300" i="1" dirty="0">
              <a:solidFill>
                <a:srgbClr val="1E1E1E"/>
              </a:solidFill>
            </a:endParaRPr>
          </a:p>
        </p:txBody>
      </p:sp>
      <p:cxnSp>
        <p:nvCxnSpPr>
          <p:cNvPr id="12" name="Straight Connector 11">
            <a:extLst>
              <a:ext uri="{FF2B5EF4-FFF2-40B4-BE49-F238E27FC236}">
                <a16:creationId xmlns:a16="http://schemas.microsoft.com/office/drawing/2014/main" id="{8D962EE3-F907-4956-90CD-6BED7AAF4ACC}"/>
              </a:ext>
            </a:extLst>
          </p:cNvPr>
          <p:cNvCxnSpPr>
            <a:cxnSpLocks/>
          </p:cNvCxnSpPr>
          <p:nvPr/>
        </p:nvCxnSpPr>
        <p:spPr>
          <a:xfrm>
            <a:off x="190262" y="6774931"/>
            <a:ext cx="9039225" cy="0"/>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3" name="Slide Number Placeholder 1">
            <a:extLst>
              <a:ext uri="{FF2B5EF4-FFF2-40B4-BE49-F238E27FC236}">
                <a16:creationId xmlns:a16="http://schemas.microsoft.com/office/drawing/2014/main" id="{C1099753-83B6-4369-A47F-E1625FBCCFAF}"/>
              </a:ext>
            </a:extLst>
          </p:cNvPr>
          <p:cNvSpPr>
            <a:spLocks noGrp="1"/>
          </p:cNvSpPr>
          <p:nvPr>
            <p:ph type="sldNum" sz="quarter" idx="12"/>
          </p:nvPr>
        </p:nvSpPr>
        <p:spPr>
          <a:xfrm>
            <a:off x="4504733" y="6908176"/>
            <a:ext cx="592346" cy="311554"/>
          </a:xfrm>
        </p:spPr>
        <p:txBody>
          <a:bodyPr/>
          <a:lstStyle/>
          <a:p>
            <a:pPr algn="ctr"/>
            <a:fld id="{069DAED5-32CD-4623-BB57-151690B446B9}" type="slidenum">
              <a:rPr lang="en-US" sz="1200" b="1" smtClean="0">
                <a:solidFill>
                  <a:srgbClr val="1E1E1E"/>
                </a:solidFill>
              </a:rPr>
              <a:pPr algn="ctr"/>
              <a:t>3</a:t>
            </a:fld>
            <a:endParaRPr lang="en-US" sz="1200" b="1" dirty="0">
              <a:solidFill>
                <a:srgbClr val="1E1E1E"/>
              </a:solidFill>
            </a:endParaRPr>
          </a:p>
        </p:txBody>
      </p:sp>
      <p:cxnSp>
        <p:nvCxnSpPr>
          <p:cNvPr id="14" name="Straight Connector 13"/>
          <p:cNvCxnSpPr>
            <a:cxnSpLocks/>
          </p:cNvCxnSpPr>
          <p:nvPr/>
        </p:nvCxnSpPr>
        <p:spPr>
          <a:xfrm flipV="1">
            <a:off x="114774" y="662683"/>
            <a:ext cx="9105426" cy="22321"/>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14774" y="126980"/>
            <a:ext cx="9162102" cy="523220"/>
          </a:xfrm>
          <a:prstGeom prst="rect">
            <a:avLst/>
          </a:prstGeom>
          <a:noFill/>
        </p:spPr>
        <p:txBody>
          <a:bodyPr wrap="square" rtlCol="0">
            <a:spAutoFit/>
          </a:bodyPr>
          <a:lstStyle/>
          <a:p>
            <a:r>
              <a:rPr lang="en-US" sz="2700" b="1" dirty="0">
                <a:solidFill>
                  <a:srgbClr val="AA272F"/>
                </a:solidFill>
              </a:rPr>
              <a:t>Project Overview</a:t>
            </a:r>
          </a:p>
        </p:txBody>
      </p:sp>
    </p:spTree>
    <p:extLst>
      <p:ext uri="{BB962C8B-B14F-4D97-AF65-F5344CB8AC3E}">
        <p14:creationId xmlns:p14="http://schemas.microsoft.com/office/powerpoint/2010/main" val="734338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812" y="6844804"/>
            <a:ext cx="1376308" cy="383751"/>
          </a:xfrm>
          <a:prstGeom prst="rect">
            <a:avLst/>
          </a:prstGeom>
        </p:spPr>
      </p:pic>
      <p:sp>
        <p:nvSpPr>
          <p:cNvPr id="10" name="TextBox 9"/>
          <p:cNvSpPr txBox="1"/>
          <p:nvPr/>
        </p:nvSpPr>
        <p:spPr>
          <a:xfrm>
            <a:off x="7608306" y="6858000"/>
            <a:ext cx="1649994" cy="457200"/>
          </a:xfrm>
          <a:prstGeom prst="rect">
            <a:avLst/>
          </a:prstGeom>
          <a:noFill/>
        </p:spPr>
        <p:txBody>
          <a:bodyPr wrap="square" rtlCol="0">
            <a:spAutoFit/>
          </a:bodyPr>
          <a:lstStyle/>
          <a:p>
            <a:pPr algn="r"/>
            <a:r>
              <a:rPr lang="en-US" sz="800" b="1" dirty="0">
                <a:solidFill>
                  <a:srgbClr val="1E1E1E"/>
                </a:solidFill>
              </a:rPr>
              <a:t>Member FINRA / SIPC / NYSE</a:t>
            </a:r>
          </a:p>
          <a:p>
            <a:pPr algn="r"/>
            <a:r>
              <a:rPr lang="en-US" sz="800" b="1" dirty="0">
                <a:solidFill>
                  <a:srgbClr val="1E1E1E"/>
                </a:solidFill>
              </a:rPr>
              <a:t>© 2020 Hilltop Securities Inc.</a:t>
            </a:r>
          </a:p>
          <a:p>
            <a:pPr algn="r"/>
            <a:r>
              <a:rPr lang="en-US" sz="800" b="1" dirty="0">
                <a:solidFill>
                  <a:srgbClr val="1E1E1E"/>
                </a:solidFill>
              </a:rPr>
              <a:t>All Rights Reserved</a:t>
            </a:r>
          </a:p>
        </p:txBody>
      </p:sp>
      <p:sp>
        <p:nvSpPr>
          <p:cNvPr id="11" name="TextBox 10"/>
          <p:cNvSpPr txBox="1"/>
          <p:nvPr/>
        </p:nvSpPr>
        <p:spPr>
          <a:xfrm>
            <a:off x="118872" y="804672"/>
            <a:ext cx="9134001" cy="5601533"/>
          </a:xfrm>
          <a:prstGeom prst="rect">
            <a:avLst/>
          </a:prstGeom>
          <a:noFill/>
        </p:spPr>
        <p:txBody>
          <a:bodyPr wrap="square" rtlCol="0">
            <a:spAutoFit/>
          </a:bodyPr>
          <a:lstStyle/>
          <a:p>
            <a:pPr marL="227013" lvl="1" indent="-227013" defTabSz="480060">
              <a:buClr>
                <a:srgbClr val="00338D"/>
              </a:buClr>
              <a:buFont typeface="Arial" panose="020B0604020202020204" pitchFamily="34" charset="0"/>
              <a:buChar char="•"/>
            </a:pPr>
            <a:r>
              <a:rPr lang="en-US" sz="2400" b="1" dirty="0" smtClean="0">
                <a:solidFill>
                  <a:srgbClr val="00338D"/>
                </a:solidFill>
                <a:cs typeface="Calibri" panose="020F0502020204030204" pitchFamily="34" charset="0"/>
              </a:rPr>
              <a:t>Secure </a:t>
            </a:r>
            <a:r>
              <a:rPr lang="en-US" sz="2400" b="1" dirty="0">
                <a:solidFill>
                  <a:srgbClr val="00338D"/>
                </a:solidFill>
                <a:cs typeface="Calibri" panose="020F0502020204030204" pitchFamily="34" charset="0"/>
              </a:rPr>
              <a:t>funding for approximately </a:t>
            </a:r>
            <a:r>
              <a:rPr lang="en-US" sz="2400" b="1" dirty="0" smtClean="0">
                <a:solidFill>
                  <a:srgbClr val="00338D"/>
                </a:solidFill>
                <a:cs typeface="Calibri" panose="020F0502020204030204" pitchFamily="34" charset="0"/>
              </a:rPr>
              <a:t>$18.5 million of projects using a combination short-term / long-term and tax-exempt / taxable financing mechanisms</a:t>
            </a:r>
            <a:endParaRPr lang="en-US" sz="2400" b="1" dirty="0">
              <a:solidFill>
                <a:srgbClr val="00338D"/>
              </a:solidFill>
              <a:cs typeface="Calibri" panose="020F0502020204030204" pitchFamily="34" charset="0"/>
            </a:endParaRPr>
          </a:p>
          <a:p>
            <a:pPr marL="227013" lvl="1" indent="-227013" defTabSz="480060">
              <a:buClr>
                <a:srgbClr val="00338D"/>
              </a:buClr>
              <a:buFont typeface="Arial" panose="020B0604020202020204" pitchFamily="34" charset="0"/>
              <a:buChar char="•"/>
            </a:pPr>
            <a:endParaRPr lang="en-US" sz="2400" b="1" dirty="0">
              <a:solidFill>
                <a:srgbClr val="00338D"/>
              </a:solidFill>
              <a:cs typeface="Calibri" panose="020F0502020204030204" pitchFamily="34" charset="0"/>
            </a:endParaRPr>
          </a:p>
          <a:p>
            <a:pPr marL="227013" lvl="1" indent="-227013" defTabSz="480060">
              <a:buClr>
                <a:srgbClr val="00338D"/>
              </a:buClr>
              <a:buFont typeface="Arial" panose="020B0604020202020204" pitchFamily="34" charset="0"/>
              <a:buChar char="•"/>
            </a:pPr>
            <a:r>
              <a:rPr lang="en-US" sz="2400" b="1" dirty="0">
                <a:solidFill>
                  <a:srgbClr val="00338D"/>
                </a:solidFill>
                <a:cs typeface="Calibri" panose="020F0502020204030204" pitchFamily="34" charset="0"/>
              </a:rPr>
              <a:t>Provide financial </a:t>
            </a:r>
            <a:r>
              <a:rPr lang="en-US" sz="2400" b="1" dirty="0" smtClean="0">
                <a:solidFill>
                  <a:srgbClr val="00338D"/>
                </a:solidFill>
                <a:cs typeface="Calibri" panose="020F0502020204030204" pitchFamily="34" charset="0"/>
              </a:rPr>
              <a:t>flexibility to the City for current and anticipated future projects</a:t>
            </a:r>
            <a:endParaRPr lang="en-US" sz="2400" b="1" dirty="0">
              <a:solidFill>
                <a:srgbClr val="00338D"/>
              </a:solidFill>
              <a:cs typeface="Calibri" panose="020F0502020204030204" pitchFamily="34" charset="0"/>
            </a:endParaRPr>
          </a:p>
          <a:p>
            <a:pPr marL="227013" lvl="1" indent="-227013" defTabSz="480060">
              <a:buClr>
                <a:srgbClr val="00338D"/>
              </a:buClr>
              <a:buFont typeface="Arial" panose="020B0604020202020204" pitchFamily="34" charset="0"/>
              <a:buChar char="•"/>
            </a:pPr>
            <a:endParaRPr lang="en-US" sz="2400" b="1" dirty="0">
              <a:solidFill>
                <a:srgbClr val="00338D"/>
              </a:solidFill>
              <a:cs typeface="Calibri" panose="020F0502020204030204" pitchFamily="34" charset="0"/>
            </a:endParaRPr>
          </a:p>
          <a:p>
            <a:pPr marL="227013" lvl="1" indent="-227013" defTabSz="480060">
              <a:buClr>
                <a:srgbClr val="00338D"/>
              </a:buClr>
              <a:buFont typeface="Arial" panose="020B0604020202020204" pitchFamily="34" charset="0"/>
              <a:buChar char="•"/>
            </a:pPr>
            <a:r>
              <a:rPr lang="en-US" sz="2400" b="1" dirty="0">
                <a:solidFill>
                  <a:srgbClr val="00338D"/>
                </a:solidFill>
                <a:cs typeface="Calibri" panose="020F0502020204030204" pitchFamily="34" charset="0"/>
              </a:rPr>
              <a:t>For </a:t>
            </a:r>
            <a:r>
              <a:rPr lang="en-US" sz="2400" b="1" dirty="0" smtClean="0">
                <a:solidFill>
                  <a:srgbClr val="00338D"/>
                </a:solidFill>
                <a:cs typeface="Calibri" panose="020F0502020204030204" pitchFamily="34" charset="0"/>
              </a:rPr>
              <a:t>the short-term portion of the financing </a:t>
            </a:r>
            <a:r>
              <a:rPr lang="en-US" sz="2400" b="1" dirty="0" smtClean="0">
                <a:solidFill>
                  <a:srgbClr val="00338D"/>
                </a:solidFill>
              </a:rPr>
              <a:t> </a:t>
            </a:r>
            <a:r>
              <a:rPr lang="en-US" sz="2400" b="1" dirty="0">
                <a:solidFill>
                  <a:srgbClr val="00338D"/>
                </a:solidFill>
              </a:rPr>
              <a:t>($11,943,555</a:t>
            </a:r>
            <a:r>
              <a:rPr lang="en-US" sz="2400" b="1" dirty="0" smtClean="0">
                <a:solidFill>
                  <a:srgbClr val="00338D"/>
                </a:solidFill>
              </a:rPr>
              <a:t>),</a:t>
            </a:r>
            <a:r>
              <a:rPr lang="en-US" sz="2400" b="1" dirty="0" smtClean="0">
                <a:solidFill>
                  <a:srgbClr val="00338D"/>
                </a:solidFill>
                <a:cs typeface="Calibri" panose="020F0502020204030204" pitchFamily="34" charset="0"/>
              </a:rPr>
              <a:t> use a drawdown variable rate bank line </a:t>
            </a:r>
            <a:r>
              <a:rPr lang="en-US" sz="2400" b="1" dirty="0">
                <a:solidFill>
                  <a:srgbClr val="00338D"/>
                </a:solidFill>
                <a:cs typeface="Calibri" panose="020F0502020204030204" pitchFamily="34" charset="0"/>
              </a:rPr>
              <a:t>of </a:t>
            </a:r>
            <a:r>
              <a:rPr lang="en-US" sz="2400" b="1" dirty="0" smtClean="0">
                <a:solidFill>
                  <a:srgbClr val="00338D"/>
                </a:solidFill>
                <a:cs typeface="Calibri" panose="020F0502020204030204" pitchFamily="34" charset="0"/>
              </a:rPr>
              <a:t>credit to reduce interest expense and to allow for ease of prepayment </a:t>
            </a:r>
          </a:p>
          <a:p>
            <a:pPr marL="227013" lvl="1" indent="-227013" defTabSz="480060">
              <a:buClr>
                <a:srgbClr val="00338D"/>
              </a:buClr>
              <a:buFont typeface="Arial" panose="020B0604020202020204" pitchFamily="34" charset="0"/>
              <a:buChar char="•"/>
            </a:pPr>
            <a:endParaRPr lang="en-US" sz="2400" b="1" dirty="0">
              <a:solidFill>
                <a:srgbClr val="00338D"/>
              </a:solidFill>
              <a:cs typeface="Calibri" panose="020F0502020204030204" pitchFamily="34" charset="0"/>
            </a:endParaRPr>
          </a:p>
          <a:p>
            <a:pPr marL="227013" lvl="1" indent="-227013" defTabSz="480060">
              <a:buClr>
                <a:srgbClr val="00338D"/>
              </a:buClr>
              <a:buFont typeface="Arial" panose="020B0604020202020204" pitchFamily="34" charset="0"/>
              <a:buChar char="•"/>
            </a:pPr>
            <a:r>
              <a:rPr lang="en-US" sz="2400" b="1" dirty="0" smtClean="0">
                <a:solidFill>
                  <a:srgbClr val="00338D"/>
                </a:solidFill>
                <a:cs typeface="Calibri" panose="020F0502020204030204" pitchFamily="34" charset="0"/>
              </a:rPr>
              <a:t>For the long-term portion of the financing</a:t>
            </a:r>
            <a:r>
              <a:rPr lang="en-US" sz="2400" b="1" dirty="0" smtClean="0">
                <a:solidFill>
                  <a:srgbClr val="00338D"/>
                </a:solidFill>
              </a:rPr>
              <a:t> </a:t>
            </a:r>
            <a:r>
              <a:rPr lang="en-US" sz="2400" b="1" dirty="0">
                <a:solidFill>
                  <a:srgbClr val="00338D"/>
                </a:solidFill>
              </a:rPr>
              <a:t>($5,723,186</a:t>
            </a:r>
            <a:r>
              <a:rPr lang="en-US" sz="2400" b="1" dirty="0" smtClean="0">
                <a:solidFill>
                  <a:srgbClr val="00338D"/>
                </a:solidFill>
              </a:rPr>
              <a:t>),</a:t>
            </a:r>
            <a:r>
              <a:rPr lang="en-US" sz="2400" b="1" dirty="0" smtClean="0">
                <a:solidFill>
                  <a:srgbClr val="00338D"/>
                </a:solidFill>
                <a:cs typeface="Calibri" panose="020F0502020204030204" pitchFamily="34" charset="0"/>
              </a:rPr>
              <a:t> lock-in a tax-exempt fixed rate loan that provides for the ability to prepay </a:t>
            </a:r>
            <a:r>
              <a:rPr lang="en-US" sz="2400" b="1" dirty="0">
                <a:solidFill>
                  <a:srgbClr val="00338D"/>
                </a:solidFill>
                <a:cs typeface="Calibri" panose="020F0502020204030204" pitchFamily="34" charset="0"/>
              </a:rPr>
              <a:t>prior to </a:t>
            </a:r>
            <a:r>
              <a:rPr lang="en-US" sz="2400" b="1" dirty="0" smtClean="0">
                <a:solidFill>
                  <a:srgbClr val="00338D"/>
                </a:solidFill>
                <a:cs typeface="Calibri" panose="020F0502020204030204" pitchFamily="34" charset="0"/>
              </a:rPr>
              <a:t>maturity</a:t>
            </a:r>
            <a:endParaRPr lang="en-US" sz="2200" dirty="0">
              <a:solidFill>
                <a:srgbClr val="000000"/>
              </a:solidFill>
              <a:cs typeface="Calibri" panose="020F0502020204030204" pitchFamily="34" charset="0"/>
            </a:endParaRPr>
          </a:p>
          <a:p>
            <a:pPr marL="838439" lvl="1" indent="-360045" defTabSz="480060">
              <a:buFont typeface="Courier New" panose="02070309020205020404" pitchFamily="49" charset="0"/>
              <a:buChar char="o"/>
            </a:pPr>
            <a:endParaRPr lang="en-US" sz="2200" dirty="0">
              <a:solidFill>
                <a:srgbClr val="000000"/>
              </a:solidFill>
              <a:cs typeface="Calibri" panose="020F0502020204030204" pitchFamily="34" charset="0"/>
            </a:endParaRPr>
          </a:p>
        </p:txBody>
      </p:sp>
      <p:cxnSp>
        <p:nvCxnSpPr>
          <p:cNvPr id="12" name="Straight Connector 11">
            <a:extLst>
              <a:ext uri="{FF2B5EF4-FFF2-40B4-BE49-F238E27FC236}">
                <a16:creationId xmlns:a16="http://schemas.microsoft.com/office/drawing/2014/main" id="{D7DD38F5-10EF-4284-8887-5D3733E104B9}"/>
              </a:ext>
            </a:extLst>
          </p:cNvPr>
          <p:cNvCxnSpPr>
            <a:cxnSpLocks/>
          </p:cNvCxnSpPr>
          <p:nvPr/>
        </p:nvCxnSpPr>
        <p:spPr>
          <a:xfrm>
            <a:off x="133824" y="6844229"/>
            <a:ext cx="9124476" cy="0"/>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3" name="Slide Number Placeholder 1">
            <a:extLst>
              <a:ext uri="{FF2B5EF4-FFF2-40B4-BE49-F238E27FC236}">
                <a16:creationId xmlns:a16="http://schemas.microsoft.com/office/drawing/2014/main" id="{F9F27F85-5856-44A7-B3FC-42F3C5752125}"/>
              </a:ext>
            </a:extLst>
          </p:cNvPr>
          <p:cNvSpPr>
            <a:spLocks noGrp="1"/>
          </p:cNvSpPr>
          <p:nvPr>
            <p:ph type="sldNum" sz="quarter" idx="12"/>
          </p:nvPr>
        </p:nvSpPr>
        <p:spPr>
          <a:xfrm>
            <a:off x="4504733" y="6908176"/>
            <a:ext cx="592346" cy="311554"/>
          </a:xfrm>
        </p:spPr>
        <p:txBody>
          <a:bodyPr/>
          <a:lstStyle/>
          <a:p>
            <a:pPr algn="ctr"/>
            <a:fld id="{069DAED5-32CD-4623-BB57-151690B446B9}" type="slidenum">
              <a:rPr lang="en-US" sz="1200" b="1" smtClean="0">
                <a:solidFill>
                  <a:srgbClr val="1E1E1E"/>
                </a:solidFill>
              </a:rPr>
              <a:pPr algn="ctr"/>
              <a:t>4</a:t>
            </a:fld>
            <a:endParaRPr lang="en-US" sz="1200" b="1" dirty="0">
              <a:solidFill>
                <a:srgbClr val="1E1E1E"/>
              </a:solidFill>
            </a:endParaRPr>
          </a:p>
        </p:txBody>
      </p:sp>
      <p:cxnSp>
        <p:nvCxnSpPr>
          <p:cNvPr id="14" name="Straight Connector 13"/>
          <p:cNvCxnSpPr>
            <a:cxnSpLocks/>
          </p:cNvCxnSpPr>
          <p:nvPr/>
        </p:nvCxnSpPr>
        <p:spPr>
          <a:xfrm flipV="1">
            <a:off x="114774" y="662683"/>
            <a:ext cx="9105426" cy="22321"/>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14774" y="126980"/>
            <a:ext cx="9011119" cy="523220"/>
          </a:xfrm>
          <a:prstGeom prst="rect">
            <a:avLst/>
          </a:prstGeom>
          <a:noFill/>
        </p:spPr>
        <p:txBody>
          <a:bodyPr wrap="square" rtlCol="0">
            <a:spAutoFit/>
          </a:bodyPr>
          <a:lstStyle/>
          <a:p>
            <a:r>
              <a:rPr lang="en-US" sz="2700" b="1" dirty="0" smtClean="0">
                <a:solidFill>
                  <a:srgbClr val="AA272F"/>
                </a:solidFill>
              </a:rPr>
              <a:t>Goals and Objectives</a:t>
            </a:r>
            <a:endParaRPr lang="en-US" sz="2700" b="1" dirty="0">
              <a:solidFill>
                <a:srgbClr val="AA272F"/>
              </a:solidFill>
            </a:endParaRPr>
          </a:p>
        </p:txBody>
      </p:sp>
    </p:spTree>
    <p:extLst>
      <p:ext uri="{BB962C8B-B14F-4D97-AF65-F5344CB8AC3E}">
        <p14:creationId xmlns:p14="http://schemas.microsoft.com/office/powerpoint/2010/main" val="3994935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a:cxnSpLocks/>
          </p:cNvCxnSpPr>
          <p:nvPr/>
        </p:nvCxnSpPr>
        <p:spPr>
          <a:xfrm>
            <a:off x="228600" y="6753894"/>
            <a:ext cx="9146267" cy="0"/>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812" y="6844804"/>
            <a:ext cx="1376308" cy="383751"/>
          </a:xfrm>
          <a:prstGeom prst="rect">
            <a:avLst/>
          </a:prstGeom>
        </p:spPr>
      </p:pic>
      <p:sp>
        <p:nvSpPr>
          <p:cNvPr id="2" name="Slide Number Placeholder 1"/>
          <p:cNvSpPr>
            <a:spLocks noGrp="1"/>
          </p:cNvSpPr>
          <p:nvPr>
            <p:ph type="sldNum" sz="quarter" idx="12"/>
          </p:nvPr>
        </p:nvSpPr>
        <p:spPr>
          <a:xfrm>
            <a:off x="4504733" y="6908176"/>
            <a:ext cx="592346" cy="311554"/>
          </a:xfrm>
        </p:spPr>
        <p:txBody>
          <a:bodyPr/>
          <a:lstStyle/>
          <a:p>
            <a:pPr algn="ctr"/>
            <a:fld id="{069DAED5-32CD-4623-BB57-151690B446B9}" type="slidenum">
              <a:rPr lang="en-US" sz="1200" b="1" smtClean="0">
                <a:solidFill>
                  <a:srgbClr val="1E1E1E"/>
                </a:solidFill>
              </a:rPr>
              <a:pPr algn="ctr"/>
              <a:t>5</a:t>
            </a:fld>
            <a:endParaRPr lang="en-US" sz="1200" b="1" dirty="0">
              <a:solidFill>
                <a:srgbClr val="1E1E1E"/>
              </a:solidFill>
            </a:endParaRPr>
          </a:p>
        </p:txBody>
      </p:sp>
      <p:sp>
        <p:nvSpPr>
          <p:cNvPr id="14" name="TextBox 13"/>
          <p:cNvSpPr txBox="1"/>
          <p:nvPr/>
        </p:nvSpPr>
        <p:spPr>
          <a:xfrm>
            <a:off x="7722606" y="6842060"/>
            <a:ext cx="1649994" cy="457200"/>
          </a:xfrm>
          <a:prstGeom prst="rect">
            <a:avLst/>
          </a:prstGeom>
          <a:noFill/>
        </p:spPr>
        <p:txBody>
          <a:bodyPr wrap="square" rtlCol="0">
            <a:spAutoFit/>
          </a:bodyPr>
          <a:lstStyle/>
          <a:p>
            <a:pPr algn="r"/>
            <a:r>
              <a:rPr lang="en-US" sz="800" b="1" dirty="0">
                <a:solidFill>
                  <a:srgbClr val="1E1E1E"/>
                </a:solidFill>
              </a:rPr>
              <a:t>Member FINRA / SIPC / NYSE</a:t>
            </a:r>
          </a:p>
          <a:p>
            <a:pPr algn="r"/>
            <a:r>
              <a:rPr lang="en-US" sz="800" b="1" dirty="0">
                <a:solidFill>
                  <a:srgbClr val="1E1E1E"/>
                </a:solidFill>
              </a:rPr>
              <a:t>© 2020 Hilltop Securities Inc.</a:t>
            </a:r>
          </a:p>
          <a:p>
            <a:pPr algn="r"/>
            <a:r>
              <a:rPr lang="en-US" sz="800" b="1" dirty="0">
                <a:solidFill>
                  <a:srgbClr val="1E1E1E"/>
                </a:solidFill>
              </a:rPr>
              <a:t>All Rights Reserved</a:t>
            </a:r>
          </a:p>
        </p:txBody>
      </p:sp>
      <p:cxnSp>
        <p:nvCxnSpPr>
          <p:cNvPr id="10" name="Straight Connector 9"/>
          <p:cNvCxnSpPr>
            <a:cxnSpLocks/>
          </p:cNvCxnSpPr>
          <p:nvPr/>
        </p:nvCxnSpPr>
        <p:spPr>
          <a:xfrm flipV="1">
            <a:off x="114774" y="662683"/>
            <a:ext cx="9105426" cy="22321"/>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14774" y="126980"/>
            <a:ext cx="9011119" cy="523220"/>
          </a:xfrm>
          <a:prstGeom prst="rect">
            <a:avLst/>
          </a:prstGeom>
          <a:noFill/>
        </p:spPr>
        <p:txBody>
          <a:bodyPr wrap="square" rtlCol="0">
            <a:spAutoFit/>
          </a:bodyPr>
          <a:lstStyle/>
          <a:p>
            <a:r>
              <a:rPr lang="en-US" sz="2700" b="1" dirty="0" smtClean="0">
                <a:solidFill>
                  <a:srgbClr val="AA272F"/>
                </a:solidFill>
              </a:rPr>
              <a:t>Financing Options</a:t>
            </a:r>
            <a:endParaRPr lang="en-US" sz="2700" b="1" dirty="0">
              <a:solidFill>
                <a:srgbClr val="AA272F"/>
              </a:solidFill>
            </a:endParaRPr>
          </a:p>
        </p:txBody>
      </p:sp>
      <p:sp>
        <p:nvSpPr>
          <p:cNvPr id="15" name="TextBox 14"/>
          <p:cNvSpPr txBox="1"/>
          <p:nvPr/>
        </p:nvSpPr>
        <p:spPr>
          <a:xfrm>
            <a:off x="118872" y="804672"/>
            <a:ext cx="9134001" cy="4447371"/>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200" b="1" dirty="0" smtClean="0">
                <a:solidFill>
                  <a:srgbClr val="00338D"/>
                </a:solidFill>
              </a:rPr>
              <a:t>Financing would consist of two series:</a:t>
            </a:r>
            <a:endParaRPr lang="en-US" sz="2200" b="1" dirty="0">
              <a:solidFill>
                <a:srgbClr val="00338D"/>
              </a:solidFill>
            </a:endParaRPr>
          </a:p>
          <a:p>
            <a:pPr marL="461963" lvl="1" indent="-234950">
              <a:spcAft>
                <a:spcPts val="600"/>
              </a:spcAft>
              <a:buFont typeface="Calibri" panose="020F0502020204030204" pitchFamily="34" charset="0"/>
              <a:buChar char="−"/>
            </a:pPr>
            <a:r>
              <a:rPr lang="en-US" sz="2000" dirty="0" smtClean="0">
                <a:solidFill>
                  <a:srgbClr val="1E1E1E"/>
                </a:solidFill>
              </a:rPr>
              <a:t>Short-term financing for the portion of the projects that will be reimbursed ($11,943,555)</a:t>
            </a:r>
          </a:p>
          <a:p>
            <a:pPr marL="687388" lvl="2" indent="-225425">
              <a:spcAft>
                <a:spcPts val="600"/>
              </a:spcAft>
              <a:buFont typeface="Wingdings" panose="05000000000000000000" pitchFamily="2" charset="2"/>
              <a:buChar char="§"/>
            </a:pPr>
            <a:r>
              <a:rPr lang="en-US" sz="1800" dirty="0" smtClean="0">
                <a:solidFill>
                  <a:srgbClr val="1E1E1E"/>
                </a:solidFill>
              </a:rPr>
              <a:t>5-year floating rate line of credit (estimated interest rate of 3%)</a:t>
            </a:r>
          </a:p>
          <a:p>
            <a:pPr marL="687388" lvl="2" indent="-225425">
              <a:spcAft>
                <a:spcPts val="600"/>
              </a:spcAft>
              <a:buFont typeface="Wingdings" panose="05000000000000000000" pitchFamily="2" charset="2"/>
              <a:buChar char="§"/>
            </a:pPr>
            <a:r>
              <a:rPr lang="en-US" sz="1800" dirty="0" smtClean="0">
                <a:solidFill>
                  <a:srgbClr val="1E1E1E"/>
                </a:solidFill>
              </a:rPr>
              <a:t>Can be prepaid at any time</a:t>
            </a:r>
          </a:p>
          <a:p>
            <a:pPr marL="687388" lvl="2" indent="-225425">
              <a:spcAft>
                <a:spcPts val="600"/>
              </a:spcAft>
              <a:buFont typeface="Wingdings" panose="05000000000000000000" pitchFamily="2" charset="2"/>
              <a:buChar char="§"/>
            </a:pPr>
            <a:r>
              <a:rPr lang="en-US" sz="1800" dirty="0" smtClean="0">
                <a:solidFill>
                  <a:srgbClr val="1E1E1E"/>
                </a:solidFill>
              </a:rPr>
              <a:t>Portion of Flood Mitigation projects to be reimbursed by property owners would need to be taxable; remainder could be tax-exempt </a:t>
            </a:r>
            <a:endParaRPr lang="en-US" sz="1800" dirty="0">
              <a:solidFill>
                <a:srgbClr val="1E1E1E"/>
              </a:solidFill>
            </a:endParaRPr>
          </a:p>
          <a:p>
            <a:pPr marL="687388" lvl="1" indent="-225425">
              <a:spcAft>
                <a:spcPts val="600"/>
              </a:spcAft>
              <a:buFont typeface="Arial" panose="020B0604020202020204" pitchFamily="34" charset="0"/>
              <a:buChar char="•"/>
            </a:pPr>
            <a:endParaRPr lang="en-US" sz="2100" dirty="0" smtClean="0">
              <a:solidFill>
                <a:srgbClr val="1E1E1E"/>
              </a:solidFill>
            </a:endParaRPr>
          </a:p>
          <a:p>
            <a:pPr marL="461963" lvl="1" indent="-234950">
              <a:spcAft>
                <a:spcPts val="600"/>
              </a:spcAft>
              <a:buFont typeface="Calibri" panose="020F0502020204030204" pitchFamily="34" charset="0"/>
              <a:buChar char="−"/>
            </a:pPr>
            <a:r>
              <a:rPr lang="en-US" sz="2000" dirty="0" smtClean="0">
                <a:solidFill>
                  <a:srgbClr val="1E1E1E"/>
                </a:solidFill>
              </a:rPr>
              <a:t>Medium to long-term financing for </a:t>
            </a:r>
            <a:r>
              <a:rPr lang="en-US" sz="2000" dirty="0">
                <a:solidFill>
                  <a:srgbClr val="1E1E1E"/>
                </a:solidFill>
              </a:rPr>
              <a:t>the </a:t>
            </a:r>
            <a:r>
              <a:rPr lang="en-US" sz="2000" dirty="0" smtClean="0">
                <a:solidFill>
                  <a:srgbClr val="1E1E1E"/>
                </a:solidFill>
              </a:rPr>
              <a:t>City’s portion </a:t>
            </a:r>
            <a:r>
              <a:rPr lang="en-US" sz="2000" dirty="0">
                <a:solidFill>
                  <a:srgbClr val="1E1E1E"/>
                </a:solidFill>
              </a:rPr>
              <a:t>of the </a:t>
            </a:r>
            <a:r>
              <a:rPr lang="en-US" sz="2000" dirty="0" smtClean="0">
                <a:solidFill>
                  <a:srgbClr val="1E1E1E"/>
                </a:solidFill>
              </a:rPr>
              <a:t>projects ($5,723,186)</a:t>
            </a:r>
            <a:endParaRPr lang="en-US" sz="2000" dirty="0">
              <a:solidFill>
                <a:srgbClr val="1E1E1E"/>
              </a:solidFill>
            </a:endParaRPr>
          </a:p>
          <a:p>
            <a:pPr marL="687388" lvl="2" indent="-225425">
              <a:spcAft>
                <a:spcPts val="600"/>
              </a:spcAft>
              <a:buFont typeface="Wingdings" panose="05000000000000000000" pitchFamily="2" charset="2"/>
              <a:buChar char="§"/>
            </a:pPr>
            <a:r>
              <a:rPr lang="en-US" sz="1800" dirty="0" smtClean="0">
                <a:solidFill>
                  <a:srgbClr val="1E1E1E"/>
                </a:solidFill>
              </a:rPr>
              <a:t>Tax-exempt fixed rate bank loan </a:t>
            </a:r>
            <a:endParaRPr lang="en-US" sz="1800" dirty="0">
              <a:solidFill>
                <a:srgbClr val="1E1E1E"/>
              </a:solidFill>
            </a:endParaRPr>
          </a:p>
          <a:p>
            <a:pPr marL="687388" lvl="2" indent="-225425">
              <a:spcAft>
                <a:spcPts val="600"/>
              </a:spcAft>
              <a:buFont typeface="Wingdings" panose="05000000000000000000" pitchFamily="2" charset="2"/>
              <a:buChar char="§"/>
            </a:pPr>
            <a:r>
              <a:rPr lang="en-US" sz="1800" dirty="0" smtClean="0">
                <a:solidFill>
                  <a:srgbClr val="1E1E1E"/>
                </a:solidFill>
              </a:rPr>
              <a:t>Final maturity up to 20 years (depending on the City’s preference)</a:t>
            </a:r>
          </a:p>
          <a:p>
            <a:pPr marL="687388" lvl="2" indent="-225425">
              <a:spcAft>
                <a:spcPts val="600"/>
              </a:spcAft>
              <a:buFont typeface="Wingdings" panose="05000000000000000000" pitchFamily="2" charset="2"/>
              <a:buChar char="§"/>
            </a:pPr>
            <a:r>
              <a:rPr lang="en-US" sz="1800" dirty="0" smtClean="0">
                <a:solidFill>
                  <a:srgbClr val="1E1E1E"/>
                </a:solidFill>
              </a:rPr>
              <a:t>Seek favorable prepayment provisions</a:t>
            </a:r>
          </a:p>
        </p:txBody>
      </p:sp>
    </p:spTree>
    <p:extLst>
      <p:ext uri="{BB962C8B-B14F-4D97-AF65-F5344CB8AC3E}">
        <p14:creationId xmlns:p14="http://schemas.microsoft.com/office/powerpoint/2010/main" val="1085321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a:cxnSpLocks/>
          </p:cNvCxnSpPr>
          <p:nvPr/>
        </p:nvCxnSpPr>
        <p:spPr>
          <a:xfrm>
            <a:off x="228600" y="6753894"/>
            <a:ext cx="9146267" cy="0"/>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812" y="6844804"/>
            <a:ext cx="1376308" cy="383751"/>
          </a:xfrm>
          <a:prstGeom prst="rect">
            <a:avLst/>
          </a:prstGeom>
        </p:spPr>
      </p:pic>
      <p:sp>
        <p:nvSpPr>
          <p:cNvPr id="2" name="Slide Number Placeholder 1"/>
          <p:cNvSpPr>
            <a:spLocks noGrp="1"/>
          </p:cNvSpPr>
          <p:nvPr>
            <p:ph type="sldNum" sz="quarter" idx="12"/>
          </p:nvPr>
        </p:nvSpPr>
        <p:spPr>
          <a:xfrm>
            <a:off x="4504733" y="6908176"/>
            <a:ext cx="592346" cy="311554"/>
          </a:xfrm>
        </p:spPr>
        <p:txBody>
          <a:bodyPr/>
          <a:lstStyle/>
          <a:p>
            <a:pPr algn="ctr"/>
            <a:fld id="{069DAED5-32CD-4623-BB57-151690B446B9}" type="slidenum">
              <a:rPr lang="en-US" sz="1200" b="1" smtClean="0">
                <a:solidFill>
                  <a:srgbClr val="1E1E1E"/>
                </a:solidFill>
              </a:rPr>
              <a:pPr algn="ctr"/>
              <a:t>6</a:t>
            </a:fld>
            <a:endParaRPr lang="en-US" sz="1200" b="1" dirty="0">
              <a:solidFill>
                <a:srgbClr val="1E1E1E"/>
              </a:solidFill>
            </a:endParaRPr>
          </a:p>
        </p:txBody>
      </p:sp>
      <p:sp>
        <p:nvSpPr>
          <p:cNvPr id="14" name="TextBox 13"/>
          <p:cNvSpPr txBox="1"/>
          <p:nvPr/>
        </p:nvSpPr>
        <p:spPr>
          <a:xfrm>
            <a:off x="7722606" y="6842060"/>
            <a:ext cx="1649994" cy="457200"/>
          </a:xfrm>
          <a:prstGeom prst="rect">
            <a:avLst/>
          </a:prstGeom>
          <a:noFill/>
        </p:spPr>
        <p:txBody>
          <a:bodyPr wrap="square" rtlCol="0">
            <a:spAutoFit/>
          </a:bodyPr>
          <a:lstStyle/>
          <a:p>
            <a:pPr algn="r"/>
            <a:r>
              <a:rPr lang="en-US" sz="800" b="1" dirty="0">
                <a:solidFill>
                  <a:srgbClr val="1E1E1E"/>
                </a:solidFill>
              </a:rPr>
              <a:t>Member FINRA / SIPC / NYSE</a:t>
            </a:r>
          </a:p>
          <a:p>
            <a:pPr algn="r"/>
            <a:r>
              <a:rPr lang="en-US" sz="800" b="1" dirty="0">
                <a:solidFill>
                  <a:srgbClr val="1E1E1E"/>
                </a:solidFill>
              </a:rPr>
              <a:t>© 2020 Hilltop Securities Inc.</a:t>
            </a:r>
          </a:p>
          <a:p>
            <a:pPr algn="r"/>
            <a:r>
              <a:rPr lang="en-US" sz="800" b="1" dirty="0">
                <a:solidFill>
                  <a:srgbClr val="1E1E1E"/>
                </a:solidFill>
              </a:rPr>
              <a:t>All Rights Reserved</a:t>
            </a:r>
          </a:p>
        </p:txBody>
      </p:sp>
      <p:cxnSp>
        <p:nvCxnSpPr>
          <p:cNvPr id="10" name="Straight Connector 9"/>
          <p:cNvCxnSpPr>
            <a:cxnSpLocks/>
          </p:cNvCxnSpPr>
          <p:nvPr/>
        </p:nvCxnSpPr>
        <p:spPr>
          <a:xfrm flipV="1">
            <a:off x="114774" y="662683"/>
            <a:ext cx="9105426" cy="22321"/>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14774" y="126980"/>
            <a:ext cx="9011119" cy="523220"/>
          </a:xfrm>
          <a:prstGeom prst="rect">
            <a:avLst/>
          </a:prstGeom>
          <a:noFill/>
        </p:spPr>
        <p:txBody>
          <a:bodyPr wrap="square" rtlCol="0">
            <a:spAutoFit/>
          </a:bodyPr>
          <a:lstStyle/>
          <a:p>
            <a:r>
              <a:rPr lang="en-US" sz="2700" b="1" dirty="0" smtClean="0">
                <a:solidFill>
                  <a:srgbClr val="AA272F"/>
                </a:solidFill>
              </a:rPr>
              <a:t>Financing Options</a:t>
            </a:r>
            <a:endParaRPr lang="en-US" sz="2700" b="1" dirty="0">
              <a:solidFill>
                <a:srgbClr val="AA272F"/>
              </a:solidFill>
            </a:endParaRPr>
          </a:p>
        </p:txBody>
      </p:sp>
      <p:sp>
        <p:nvSpPr>
          <p:cNvPr id="13" name="TextBox 12"/>
          <p:cNvSpPr txBox="1"/>
          <p:nvPr/>
        </p:nvSpPr>
        <p:spPr>
          <a:xfrm>
            <a:off x="118872" y="804672"/>
            <a:ext cx="9134001" cy="769441"/>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200" b="1" dirty="0" smtClean="0">
                <a:solidFill>
                  <a:srgbClr val="00338D"/>
                </a:solidFill>
              </a:rPr>
              <a:t>Interest rates are extremely low historically and the tax-exempt yield curve is relatively flat</a:t>
            </a:r>
            <a:endParaRPr lang="en-US" sz="2200" b="1" dirty="0">
              <a:solidFill>
                <a:srgbClr val="00338D"/>
              </a:solidFill>
            </a:endParaRPr>
          </a:p>
        </p:txBody>
      </p:sp>
      <p:sp>
        <p:nvSpPr>
          <p:cNvPr id="25" name="Text Placeholder 2"/>
          <p:cNvSpPr txBox="1">
            <a:spLocks/>
          </p:cNvSpPr>
          <p:nvPr/>
        </p:nvSpPr>
        <p:spPr>
          <a:xfrm>
            <a:off x="228600" y="6496419"/>
            <a:ext cx="4912159" cy="228600"/>
          </a:xfrm>
          <a:prstGeom prst="rect">
            <a:avLst/>
          </a:prstGeom>
        </p:spPr>
        <p:txBody>
          <a:bodyPr anchor="b"/>
          <a:lstStyle>
            <a:lvl1pPr marL="0" indent="0" algn="l" defTabSz="457200" rtl="0" eaLnBrk="0" fontAlgn="base" hangingPunct="0">
              <a:spcBef>
                <a:spcPts val="0"/>
              </a:spcBef>
              <a:spcAft>
                <a:spcPct val="0"/>
              </a:spcAft>
              <a:buFontTx/>
              <a:buNone/>
              <a:defRPr sz="900" kern="1200" baseline="0">
                <a:solidFill>
                  <a:schemeClr val="tx1"/>
                </a:solidFill>
                <a:latin typeface="Arial" pitchFamily="34" charset="0"/>
                <a:ea typeface="+mn-ea"/>
                <a:cs typeface="Arial" pitchFamily="34" charset="0"/>
              </a:defRPr>
            </a:lvl1pPr>
            <a:lvl2pPr marL="0" indent="0" algn="l" defTabSz="457200" rtl="0" eaLnBrk="0" fontAlgn="base" hangingPunct="0">
              <a:spcBef>
                <a:spcPts val="0"/>
              </a:spcBef>
              <a:spcAft>
                <a:spcPct val="0"/>
              </a:spcAft>
              <a:buFontTx/>
              <a:buNone/>
              <a:defRPr sz="1000" kern="1200">
                <a:solidFill>
                  <a:schemeClr val="tx1"/>
                </a:solidFill>
                <a:latin typeface="Arial" pitchFamily="34" charset="0"/>
                <a:ea typeface="+mn-ea"/>
                <a:cs typeface="Arial" pitchFamily="34" charset="0"/>
              </a:defRPr>
            </a:lvl2pPr>
            <a:lvl3pPr marL="0" indent="0" algn="l" defTabSz="457200" rtl="0" eaLnBrk="0" fontAlgn="base" hangingPunct="0">
              <a:spcBef>
                <a:spcPts val="0"/>
              </a:spcBef>
              <a:spcAft>
                <a:spcPct val="0"/>
              </a:spcAft>
              <a:buFontTx/>
              <a:buNone/>
              <a:defRPr sz="1000" kern="1200">
                <a:solidFill>
                  <a:schemeClr val="tx1"/>
                </a:solidFill>
                <a:latin typeface="Arial" pitchFamily="34" charset="0"/>
                <a:ea typeface="+mn-ea"/>
                <a:cs typeface="Arial" pitchFamily="34" charset="0"/>
              </a:defRPr>
            </a:lvl3pPr>
            <a:lvl4pPr marL="0" indent="0" algn="l" defTabSz="457200" rtl="0" eaLnBrk="0" fontAlgn="base" hangingPunct="0">
              <a:spcBef>
                <a:spcPts val="0"/>
              </a:spcBef>
              <a:spcAft>
                <a:spcPct val="0"/>
              </a:spcAft>
              <a:buFontTx/>
              <a:buNone/>
              <a:defRPr sz="1000" kern="1200">
                <a:solidFill>
                  <a:schemeClr val="tx1"/>
                </a:solidFill>
                <a:latin typeface="Arial" pitchFamily="34" charset="0"/>
                <a:ea typeface="+mn-ea"/>
                <a:cs typeface="Arial" pitchFamily="34" charset="0"/>
              </a:defRPr>
            </a:lvl4pPr>
            <a:lvl5pPr marL="0" indent="0" algn="l" defTabSz="457200" rtl="0" eaLnBrk="0" fontAlgn="base" hangingPunct="0">
              <a:spcBef>
                <a:spcPts val="0"/>
              </a:spcBef>
              <a:spcAft>
                <a:spcPct val="0"/>
              </a:spcAft>
              <a:buFontTx/>
              <a:buNone/>
              <a:defRPr sz="10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00" b="0" i="1" dirty="0">
                <a:solidFill>
                  <a:prstClr val="black"/>
                </a:solidFill>
                <a:latin typeface="Calibri" panose="020F0502020204030204" pitchFamily="34" charset="0"/>
              </a:rPr>
              <a:t>Source: </a:t>
            </a:r>
            <a:r>
              <a:rPr lang="en-US" sz="1300" b="0" i="1" dirty="0" err="1">
                <a:solidFill>
                  <a:prstClr val="black"/>
                </a:solidFill>
                <a:latin typeface="Calibri" panose="020F0502020204030204" pitchFamily="34" charset="0"/>
              </a:rPr>
              <a:t>Refinitiv</a:t>
            </a:r>
            <a:r>
              <a:rPr lang="en-US" sz="1300" b="0" i="1" dirty="0">
                <a:solidFill>
                  <a:prstClr val="black"/>
                </a:solidFill>
                <a:latin typeface="Calibri" panose="020F0502020204030204" pitchFamily="34" charset="0"/>
              </a:rPr>
              <a:t> Municipal Market Data</a:t>
            </a:r>
          </a:p>
        </p:txBody>
      </p:sp>
      <p:graphicFrame>
        <p:nvGraphicFramePr>
          <p:cNvPr id="21" name="Table 20"/>
          <p:cNvGraphicFramePr>
            <a:graphicFrameLocks noGrp="1"/>
          </p:cNvGraphicFramePr>
          <p:nvPr>
            <p:extLst>
              <p:ext uri="{D42A27DB-BD31-4B8C-83A1-F6EECF244321}">
                <p14:modId xmlns:p14="http://schemas.microsoft.com/office/powerpoint/2010/main" val="3511498845"/>
              </p:ext>
            </p:extLst>
          </p:nvPr>
        </p:nvGraphicFramePr>
        <p:xfrm>
          <a:off x="717715" y="1696908"/>
          <a:ext cx="2708897" cy="479112"/>
        </p:xfrm>
        <a:graphic>
          <a:graphicData uri="http://schemas.openxmlformats.org/drawingml/2006/table">
            <a:tbl>
              <a:tblPr>
                <a:tableStyleId>{5C22544A-7EE6-4342-B048-85BDC9FD1C3A}</a:tableStyleId>
              </a:tblPr>
              <a:tblGrid>
                <a:gridCol w="2708897">
                  <a:extLst>
                    <a:ext uri="{9D8B030D-6E8A-4147-A177-3AD203B41FA5}">
                      <a16:colId xmlns:a16="http://schemas.microsoft.com/office/drawing/2014/main" val="20000"/>
                    </a:ext>
                  </a:extLst>
                </a:gridCol>
              </a:tblGrid>
              <a:tr h="239556">
                <a:tc>
                  <a:txBody>
                    <a:bodyPr/>
                    <a:lstStyle/>
                    <a:p>
                      <a:r>
                        <a:rPr lang="en-US" sz="900" b="1" dirty="0">
                          <a:solidFill>
                            <a:schemeClr val="bg1"/>
                          </a:solidFill>
                          <a:latin typeface="Calibri" panose="020F0502020204030204" pitchFamily="34" charset="0"/>
                        </a:rPr>
                        <a:t>AAA MMD </a:t>
                      </a:r>
                      <a:r>
                        <a:rPr lang="en-US" sz="900" b="1" baseline="0" dirty="0">
                          <a:solidFill>
                            <a:schemeClr val="bg1"/>
                          </a:solidFill>
                          <a:latin typeface="Calibri" panose="020F0502020204030204" pitchFamily="34" charset="0"/>
                        </a:rPr>
                        <a:t>Yield Curve Comparison</a:t>
                      </a:r>
                      <a:endParaRPr lang="en-US" sz="900" b="1" dirty="0">
                        <a:solidFill>
                          <a:schemeClr val="bg1"/>
                        </a:solidFill>
                        <a:latin typeface="Calibri" panose="020F0502020204030204" pitchFamily="34" charset="0"/>
                      </a:endParaRPr>
                    </a:p>
                  </a:txBody>
                  <a:tcPr>
                    <a:lnL w="12700" cmpd="sng">
                      <a:noFill/>
                    </a:lnL>
                    <a:lnR w="12700" cmpd="sng">
                      <a:noFill/>
                    </a:lnR>
                    <a:lnT w="12700" cmpd="sng">
                      <a:noFill/>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338D"/>
                    </a:solidFill>
                  </a:tcPr>
                </a:tc>
                <a:extLst>
                  <a:ext uri="{0D108BD9-81ED-4DB2-BD59-A6C34878D82A}">
                    <a16:rowId xmlns:a16="http://schemas.microsoft.com/office/drawing/2014/main" val="10000"/>
                  </a:ext>
                </a:extLst>
              </a:tr>
              <a:tr h="239556">
                <a:tc>
                  <a:txBody>
                    <a:bodyPr/>
                    <a:lstStyle/>
                    <a:p>
                      <a:endParaRPr lang="en-US" sz="900" b="1" dirty="0">
                        <a:solidFill>
                          <a:schemeClr val="bg1"/>
                        </a:solidFill>
                        <a:latin typeface="+mj-lt"/>
                      </a:endParaRPr>
                    </a:p>
                  </a:txBody>
                  <a:tcPr>
                    <a:lnL w="12700" cmpd="sng">
                      <a:noFill/>
                    </a:lnL>
                    <a:lnR w="12700" cmpd="sng">
                      <a:noFill/>
                    </a:lnR>
                    <a:lnT w="381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3856119938"/>
              </p:ext>
            </p:extLst>
          </p:nvPr>
        </p:nvGraphicFramePr>
        <p:xfrm>
          <a:off x="3472638" y="1696908"/>
          <a:ext cx="2708897" cy="479112"/>
        </p:xfrm>
        <a:graphic>
          <a:graphicData uri="http://schemas.openxmlformats.org/drawingml/2006/table">
            <a:tbl>
              <a:tblPr>
                <a:tableStyleId>{5C22544A-7EE6-4342-B048-85BDC9FD1C3A}</a:tableStyleId>
              </a:tblPr>
              <a:tblGrid>
                <a:gridCol w="2708897">
                  <a:extLst>
                    <a:ext uri="{9D8B030D-6E8A-4147-A177-3AD203B41FA5}">
                      <a16:colId xmlns:a16="http://schemas.microsoft.com/office/drawing/2014/main" val="20000"/>
                    </a:ext>
                  </a:extLst>
                </a:gridCol>
              </a:tblGrid>
              <a:tr h="239556">
                <a:tc>
                  <a:txBody>
                    <a:bodyPr/>
                    <a:lstStyle/>
                    <a:p>
                      <a:r>
                        <a:rPr lang="en-US" sz="900" b="1" dirty="0">
                          <a:solidFill>
                            <a:schemeClr val="bg1"/>
                          </a:solidFill>
                          <a:latin typeface="Calibri" panose="020F0502020204030204" pitchFamily="34" charset="0"/>
                        </a:rPr>
                        <a:t>MMD Credit Spreads to AAA – 1/1/08 to 8/28/20</a:t>
                      </a:r>
                    </a:p>
                  </a:txBody>
                  <a:tcPr>
                    <a:lnL w="12700" cmpd="sng">
                      <a:noFill/>
                    </a:lnL>
                    <a:lnR w="12700" cmpd="sng">
                      <a:noFill/>
                    </a:lnR>
                    <a:lnT w="12700" cmpd="sng">
                      <a:noFill/>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338D"/>
                    </a:solidFill>
                  </a:tcPr>
                </a:tc>
                <a:extLst>
                  <a:ext uri="{0D108BD9-81ED-4DB2-BD59-A6C34878D82A}">
                    <a16:rowId xmlns:a16="http://schemas.microsoft.com/office/drawing/2014/main" val="10000"/>
                  </a:ext>
                </a:extLst>
              </a:tr>
              <a:tr h="239556">
                <a:tc>
                  <a:txBody>
                    <a:bodyPr/>
                    <a:lstStyle/>
                    <a:p>
                      <a:endParaRPr lang="en-US" sz="900" b="1" dirty="0">
                        <a:solidFill>
                          <a:schemeClr val="bg1"/>
                        </a:solidFill>
                        <a:latin typeface="+mj-lt"/>
                      </a:endParaRPr>
                    </a:p>
                  </a:txBody>
                  <a:tcPr>
                    <a:lnL w="12700" cmpd="sng">
                      <a:noFill/>
                    </a:lnL>
                    <a:lnR w="12700" cmpd="sng">
                      <a:noFill/>
                    </a:lnR>
                    <a:lnT w="381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2021704585"/>
              </p:ext>
            </p:extLst>
          </p:nvPr>
        </p:nvGraphicFramePr>
        <p:xfrm>
          <a:off x="6233856" y="1696908"/>
          <a:ext cx="2708897" cy="479112"/>
        </p:xfrm>
        <a:graphic>
          <a:graphicData uri="http://schemas.openxmlformats.org/drawingml/2006/table">
            <a:tbl>
              <a:tblPr>
                <a:tableStyleId>{5C22544A-7EE6-4342-B048-85BDC9FD1C3A}</a:tableStyleId>
              </a:tblPr>
              <a:tblGrid>
                <a:gridCol w="2708897">
                  <a:extLst>
                    <a:ext uri="{9D8B030D-6E8A-4147-A177-3AD203B41FA5}">
                      <a16:colId xmlns:a16="http://schemas.microsoft.com/office/drawing/2014/main" val="20000"/>
                    </a:ext>
                  </a:extLst>
                </a:gridCol>
              </a:tblGrid>
              <a:tr h="239556">
                <a:tc>
                  <a:txBody>
                    <a:bodyPr/>
                    <a:lstStyle/>
                    <a:p>
                      <a:r>
                        <a:rPr lang="en-US" sz="900" b="1" dirty="0">
                          <a:solidFill>
                            <a:schemeClr val="bg1"/>
                          </a:solidFill>
                          <a:latin typeface="Calibri" panose="020F0502020204030204" pitchFamily="34" charset="0"/>
                        </a:rPr>
                        <a:t>AAA Yield</a:t>
                      </a:r>
                      <a:r>
                        <a:rPr lang="en-US" sz="900" b="1" baseline="0" dirty="0">
                          <a:solidFill>
                            <a:schemeClr val="bg1"/>
                          </a:solidFill>
                          <a:latin typeface="Calibri" panose="020F0502020204030204" pitchFamily="34" charset="0"/>
                        </a:rPr>
                        <a:t> Curve Steepness – 1/1/08 to 8/28/20</a:t>
                      </a:r>
                      <a:endParaRPr lang="en-US" sz="900" b="1" dirty="0">
                        <a:solidFill>
                          <a:schemeClr val="bg1"/>
                        </a:solidFill>
                        <a:latin typeface="Calibri" panose="020F0502020204030204" pitchFamily="34" charset="0"/>
                      </a:endParaRPr>
                    </a:p>
                  </a:txBody>
                  <a:tcPr>
                    <a:lnL w="12700" cmpd="sng">
                      <a:noFill/>
                    </a:lnL>
                    <a:lnR w="12700" cmpd="sng">
                      <a:noFill/>
                    </a:lnR>
                    <a:lnT w="12700" cmpd="sng">
                      <a:noFill/>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338D"/>
                    </a:solidFill>
                  </a:tcPr>
                </a:tc>
                <a:extLst>
                  <a:ext uri="{0D108BD9-81ED-4DB2-BD59-A6C34878D82A}">
                    <a16:rowId xmlns:a16="http://schemas.microsoft.com/office/drawing/2014/main" val="10000"/>
                  </a:ext>
                </a:extLst>
              </a:tr>
              <a:tr h="239556">
                <a:tc>
                  <a:txBody>
                    <a:bodyPr/>
                    <a:lstStyle/>
                    <a:p>
                      <a:endParaRPr lang="en-US" sz="900" b="1" dirty="0">
                        <a:solidFill>
                          <a:schemeClr val="bg1"/>
                        </a:solidFill>
                        <a:latin typeface="+mj-lt"/>
                      </a:endParaRPr>
                    </a:p>
                  </a:txBody>
                  <a:tcPr>
                    <a:lnL w="12700" cmpd="sng">
                      <a:noFill/>
                    </a:lnL>
                    <a:lnR w="12700" cmpd="sng">
                      <a:noFill/>
                    </a:lnR>
                    <a:lnT w="381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4174724173"/>
              </p:ext>
            </p:extLst>
          </p:nvPr>
        </p:nvGraphicFramePr>
        <p:xfrm>
          <a:off x="717714" y="4158755"/>
          <a:ext cx="8225039" cy="479112"/>
        </p:xfrm>
        <a:graphic>
          <a:graphicData uri="http://schemas.openxmlformats.org/drawingml/2006/table">
            <a:tbl>
              <a:tblPr>
                <a:tableStyleId>{5C22544A-7EE6-4342-B048-85BDC9FD1C3A}</a:tableStyleId>
              </a:tblPr>
              <a:tblGrid>
                <a:gridCol w="8225039">
                  <a:extLst>
                    <a:ext uri="{9D8B030D-6E8A-4147-A177-3AD203B41FA5}">
                      <a16:colId xmlns:a16="http://schemas.microsoft.com/office/drawing/2014/main" val="20000"/>
                    </a:ext>
                  </a:extLst>
                </a:gridCol>
              </a:tblGrid>
              <a:tr h="239556">
                <a:tc>
                  <a:txBody>
                    <a:bodyPr/>
                    <a:lstStyle/>
                    <a:p>
                      <a:r>
                        <a:rPr lang="en-US" sz="900" b="1" dirty="0">
                          <a:solidFill>
                            <a:schemeClr val="bg1"/>
                          </a:solidFill>
                          <a:latin typeface="Calibri" panose="020F0502020204030204" pitchFamily="34" charset="0"/>
                        </a:rPr>
                        <a:t>Maximum and Minimum AAA MMD Yields</a:t>
                      </a:r>
                    </a:p>
                  </a:txBody>
                  <a:tcPr>
                    <a:lnB w="38100" cap="flat" cmpd="sng" algn="ctr">
                      <a:solidFill>
                        <a:schemeClr val="bg1">
                          <a:lumMod val="75000"/>
                        </a:schemeClr>
                      </a:solidFill>
                      <a:prstDash val="solid"/>
                      <a:round/>
                      <a:headEnd type="none" w="med" len="med"/>
                      <a:tailEnd type="none" w="med" len="med"/>
                    </a:lnB>
                    <a:solidFill>
                      <a:srgbClr val="00338D"/>
                    </a:solidFill>
                  </a:tcPr>
                </a:tc>
                <a:extLst>
                  <a:ext uri="{0D108BD9-81ED-4DB2-BD59-A6C34878D82A}">
                    <a16:rowId xmlns:a16="http://schemas.microsoft.com/office/drawing/2014/main" val="10000"/>
                  </a:ext>
                </a:extLst>
              </a:tr>
              <a:tr h="239556">
                <a:tc>
                  <a:txBody>
                    <a:bodyPr/>
                    <a:lstStyle/>
                    <a:p>
                      <a:endParaRPr lang="en-US" sz="900" b="1" dirty="0">
                        <a:solidFill>
                          <a:schemeClr val="bg1"/>
                        </a:solidFill>
                        <a:latin typeface="+mj-lt"/>
                      </a:endParaRPr>
                    </a:p>
                  </a:txBody>
                  <a:tcPr>
                    <a:lnL w="12700" cmpd="sng">
                      <a:noFill/>
                    </a:lnL>
                    <a:lnR w="12700" cmpd="sng">
                      <a:noFill/>
                    </a:lnR>
                    <a:lnT w="381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pic>
        <p:nvPicPr>
          <p:cNvPr id="30" name="Content Placeholder 16">
            <a:extLst>
              <a:ext uri="{FF2B5EF4-FFF2-40B4-BE49-F238E27FC236}">
                <a16:creationId xmlns:a16="http://schemas.microsoft.com/office/drawing/2014/main" id="{6849F64B-85E1-4DB1-9842-3B4019BD469A}"/>
              </a:ext>
            </a:extLst>
          </p:cNvPr>
          <p:cNvPicPr>
            <a:picLocks noChangeAspect="1"/>
          </p:cNvPicPr>
          <p:nvPr/>
        </p:nvPicPr>
        <p:blipFill>
          <a:blip r:embed="rId4"/>
          <a:stretch>
            <a:fillRect/>
          </a:stretch>
        </p:blipFill>
        <p:spPr>
          <a:xfrm>
            <a:off x="762055" y="2115536"/>
            <a:ext cx="2609850" cy="1720524"/>
          </a:xfrm>
          <a:prstGeom prst="rect">
            <a:avLst/>
          </a:prstGeom>
        </p:spPr>
      </p:pic>
      <p:pic>
        <p:nvPicPr>
          <p:cNvPr id="31" name="Content Placeholder 17">
            <a:extLst>
              <a:ext uri="{FF2B5EF4-FFF2-40B4-BE49-F238E27FC236}">
                <a16:creationId xmlns:a16="http://schemas.microsoft.com/office/drawing/2014/main" id="{D393662B-1131-4581-A414-7B4DC428529C}"/>
              </a:ext>
            </a:extLst>
          </p:cNvPr>
          <p:cNvPicPr>
            <a:picLocks noChangeAspect="1"/>
          </p:cNvPicPr>
          <p:nvPr/>
        </p:nvPicPr>
        <p:blipFill>
          <a:blip r:embed="rId5"/>
          <a:stretch>
            <a:fillRect/>
          </a:stretch>
        </p:blipFill>
        <p:spPr>
          <a:xfrm>
            <a:off x="3533830" y="2072621"/>
            <a:ext cx="2609850" cy="1806354"/>
          </a:xfrm>
          <a:prstGeom prst="rect">
            <a:avLst/>
          </a:prstGeom>
        </p:spPr>
      </p:pic>
      <p:pic>
        <p:nvPicPr>
          <p:cNvPr id="32" name="Content Placeholder 18">
            <a:extLst>
              <a:ext uri="{FF2B5EF4-FFF2-40B4-BE49-F238E27FC236}">
                <a16:creationId xmlns:a16="http://schemas.microsoft.com/office/drawing/2014/main" id="{2A265DB6-9686-4DE6-93A8-1ABAC165E0AC}"/>
              </a:ext>
            </a:extLst>
          </p:cNvPr>
          <p:cNvPicPr>
            <a:picLocks noChangeAspect="1"/>
          </p:cNvPicPr>
          <p:nvPr/>
        </p:nvPicPr>
        <p:blipFill>
          <a:blip r:embed="rId6"/>
          <a:stretch>
            <a:fillRect/>
          </a:stretch>
        </p:blipFill>
        <p:spPr>
          <a:xfrm>
            <a:off x="6307193" y="2086345"/>
            <a:ext cx="2608262" cy="1778906"/>
          </a:xfrm>
          <a:prstGeom prst="rect">
            <a:avLst/>
          </a:prstGeom>
        </p:spPr>
      </p:pic>
      <p:pic>
        <p:nvPicPr>
          <p:cNvPr id="33" name="Content Placeholder 19">
            <a:extLst>
              <a:ext uri="{FF2B5EF4-FFF2-40B4-BE49-F238E27FC236}">
                <a16:creationId xmlns:a16="http://schemas.microsoft.com/office/drawing/2014/main" id="{BA23E046-A47E-46BC-B3AD-453FA102913A}"/>
              </a:ext>
            </a:extLst>
          </p:cNvPr>
          <p:cNvPicPr>
            <a:picLocks noChangeAspect="1"/>
          </p:cNvPicPr>
          <p:nvPr/>
        </p:nvPicPr>
        <p:blipFill>
          <a:blip r:embed="rId7"/>
          <a:stretch>
            <a:fillRect/>
          </a:stretch>
        </p:blipFill>
        <p:spPr>
          <a:xfrm>
            <a:off x="708080" y="4558060"/>
            <a:ext cx="8264525" cy="1791652"/>
          </a:xfrm>
          <a:prstGeom prst="rect">
            <a:avLst/>
          </a:prstGeom>
        </p:spPr>
      </p:pic>
    </p:spTree>
    <p:extLst>
      <p:ext uri="{BB962C8B-B14F-4D97-AF65-F5344CB8AC3E}">
        <p14:creationId xmlns:p14="http://schemas.microsoft.com/office/powerpoint/2010/main" val="100929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230867" y="6753894"/>
            <a:ext cx="9144000" cy="0"/>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812" y="6844804"/>
            <a:ext cx="1376308" cy="383751"/>
          </a:xfrm>
          <a:prstGeom prst="rect">
            <a:avLst/>
          </a:prstGeom>
        </p:spPr>
      </p:pic>
      <p:sp>
        <p:nvSpPr>
          <p:cNvPr id="2" name="Slide Number Placeholder 1"/>
          <p:cNvSpPr>
            <a:spLocks noGrp="1"/>
          </p:cNvSpPr>
          <p:nvPr>
            <p:ph type="sldNum" sz="quarter" idx="12"/>
          </p:nvPr>
        </p:nvSpPr>
        <p:spPr>
          <a:xfrm>
            <a:off x="4504733" y="6908176"/>
            <a:ext cx="592346" cy="311554"/>
          </a:xfrm>
        </p:spPr>
        <p:txBody>
          <a:bodyPr/>
          <a:lstStyle/>
          <a:p>
            <a:pPr algn="ctr"/>
            <a:fld id="{069DAED5-32CD-4623-BB57-151690B446B9}" type="slidenum">
              <a:rPr lang="en-US" sz="1200" b="1" smtClean="0">
                <a:solidFill>
                  <a:srgbClr val="1E1E1E"/>
                </a:solidFill>
              </a:rPr>
              <a:pPr algn="ctr"/>
              <a:t>7</a:t>
            </a:fld>
            <a:endParaRPr lang="en-US" sz="1200" b="1" dirty="0">
              <a:solidFill>
                <a:srgbClr val="1E1E1E"/>
              </a:solidFill>
            </a:endParaRPr>
          </a:p>
        </p:txBody>
      </p:sp>
      <p:sp>
        <p:nvSpPr>
          <p:cNvPr id="14" name="TextBox 13"/>
          <p:cNvSpPr txBox="1"/>
          <p:nvPr/>
        </p:nvSpPr>
        <p:spPr>
          <a:xfrm>
            <a:off x="7722606" y="6842060"/>
            <a:ext cx="1649994" cy="457200"/>
          </a:xfrm>
          <a:prstGeom prst="rect">
            <a:avLst/>
          </a:prstGeom>
          <a:noFill/>
        </p:spPr>
        <p:txBody>
          <a:bodyPr wrap="square" rtlCol="0">
            <a:spAutoFit/>
          </a:bodyPr>
          <a:lstStyle/>
          <a:p>
            <a:pPr algn="r"/>
            <a:r>
              <a:rPr lang="en-US" sz="800" b="1" dirty="0">
                <a:solidFill>
                  <a:srgbClr val="1E1E1E"/>
                </a:solidFill>
              </a:rPr>
              <a:t>Member FINRA / SIPC / NYSE</a:t>
            </a:r>
          </a:p>
          <a:p>
            <a:pPr algn="r"/>
            <a:r>
              <a:rPr lang="en-US" sz="800" b="1" dirty="0">
                <a:solidFill>
                  <a:srgbClr val="1E1E1E"/>
                </a:solidFill>
              </a:rPr>
              <a:t>© 2020 Hilltop Securities Inc.</a:t>
            </a:r>
          </a:p>
          <a:p>
            <a:pPr algn="r"/>
            <a:r>
              <a:rPr lang="en-US" sz="800" b="1" dirty="0">
                <a:solidFill>
                  <a:srgbClr val="1E1E1E"/>
                </a:solidFill>
              </a:rPr>
              <a:t>All Rights Reserved</a:t>
            </a:r>
          </a:p>
        </p:txBody>
      </p:sp>
      <p:cxnSp>
        <p:nvCxnSpPr>
          <p:cNvPr id="10" name="Straight Connector 9"/>
          <p:cNvCxnSpPr>
            <a:cxnSpLocks/>
          </p:cNvCxnSpPr>
          <p:nvPr/>
        </p:nvCxnSpPr>
        <p:spPr>
          <a:xfrm flipV="1">
            <a:off x="114774" y="662683"/>
            <a:ext cx="9105426" cy="22321"/>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14774" y="126980"/>
            <a:ext cx="9011119" cy="523220"/>
          </a:xfrm>
          <a:prstGeom prst="rect">
            <a:avLst/>
          </a:prstGeom>
          <a:noFill/>
        </p:spPr>
        <p:txBody>
          <a:bodyPr wrap="square" rtlCol="0">
            <a:spAutoFit/>
          </a:bodyPr>
          <a:lstStyle/>
          <a:p>
            <a:r>
              <a:rPr lang="en-US" sz="2700" b="1" dirty="0" smtClean="0">
                <a:solidFill>
                  <a:srgbClr val="AA272F"/>
                </a:solidFill>
              </a:rPr>
              <a:t>Financing Options</a:t>
            </a:r>
            <a:endParaRPr lang="en-US" sz="2700" b="1" dirty="0">
              <a:solidFill>
                <a:srgbClr val="AA272F"/>
              </a:solidFill>
            </a:endParaRPr>
          </a:p>
        </p:txBody>
      </p:sp>
      <p:sp>
        <p:nvSpPr>
          <p:cNvPr id="13" name="TextBox 12"/>
          <p:cNvSpPr txBox="1"/>
          <p:nvPr/>
        </p:nvSpPr>
        <p:spPr>
          <a:xfrm>
            <a:off x="118872" y="804672"/>
            <a:ext cx="9134001" cy="430887"/>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200" b="1" dirty="0" smtClean="0">
                <a:solidFill>
                  <a:srgbClr val="00338D"/>
                </a:solidFill>
              </a:rPr>
              <a:t>Comparison of a 15-year and 20-year bank loan</a:t>
            </a:r>
            <a:endParaRPr lang="en-US" sz="2200" b="1" dirty="0">
              <a:solidFill>
                <a:srgbClr val="00338D"/>
              </a:solidFill>
            </a:endParaRPr>
          </a:p>
        </p:txBody>
      </p:sp>
      <p:sp>
        <p:nvSpPr>
          <p:cNvPr id="6" name="TextBox 5"/>
          <p:cNvSpPr txBox="1"/>
          <p:nvPr/>
        </p:nvSpPr>
        <p:spPr>
          <a:xfrm>
            <a:off x="264812" y="6399754"/>
            <a:ext cx="8575622" cy="292388"/>
          </a:xfrm>
          <a:prstGeom prst="rect">
            <a:avLst/>
          </a:prstGeom>
          <a:noFill/>
        </p:spPr>
        <p:txBody>
          <a:bodyPr wrap="square" rtlCol="0">
            <a:spAutoFit/>
          </a:bodyPr>
          <a:lstStyle/>
          <a:p>
            <a:r>
              <a:rPr lang="en-US" sz="1300" i="1" dirty="0" smtClean="0"/>
              <a:t>*Debt Service numbers include an additional 10% Project Contingency.</a:t>
            </a:r>
            <a:endParaRPr lang="en-US" sz="1300" i="1" dirty="0"/>
          </a:p>
        </p:txBody>
      </p:sp>
      <p:pic>
        <p:nvPicPr>
          <p:cNvPr id="9" name="Picture 8"/>
          <p:cNvPicPr>
            <a:picLocks noChangeAspect="1"/>
          </p:cNvPicPr>
          <p:nvPr/>
        </p:nvPicPr>
        <p:blipFill>
          <a:blip r:embed="rId4"/>
          <a:stretch>
            <a:fillRect/>
          </a:stretch>
        </p:blipFill>
        <p:spPr>
          <a:xfrm>
            <a:off x="3254411" y="1389840"/>
            <a:ext cx="3092990" cy="4884607"/>
          </a:xfrm>
          <a:prstGeom prst="rect">
            <a:avLst/>
          </a:prstGeom>
        </p:spPr>
      </p:pic>
    </p:spTree>
    <p:extLst>
      <p:ext uri="{BB962C8B-B14F-4D97-AF65-F5344CB8AC3E}">
        <p14:creationId xmlns:p14="http://schemas.microsoft.com/office/powerpoint/2010/main" val="2553122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230867" y="6753894"/>
            <a:ext cx="9144000" cy="0"/>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812" y="6844804"/>
            <a:ext cx="1376308" cy="383751"/>
          </a:xfrm>
          <a:prstGeom prst="rect">
            <a:avLst/>
          </a:prstGeom>
        </p:spPr>
      </p:pic>
      <p:sp>
        <p:nvSpPr>
          <p:cNvPr id="2" name="Slide Number Placeholder 1"/>
          <p:cNvSpPr>
            <a:spLocks noGrp="1"/>
          </p:cNvSpPr>
          <p:nvPr>
            <p:ph type="sldNum" sz="quarter" idx="12"/>
          </p:nvPr>
        </p:nvSpPr>
        <p:spPr>
          <a:xfrm>
            <a:off x="4504733" y="6908176"/>
            <a:ext cx="592346" cy="311554"/>
          </a:xfrm>
        </p:spPr>
        <p:txBody>
          <a:bodyPr/>
          <a:lstStyle/>
          <a:p>
            <a:pPr algn="ctr"/>
            <a:fld id="{069DAED5-32CD-4623-BB57-151690B446B9}" type="slidenum">
              <a:rPr lang="en-US" sz="1200" b="1" smtClean="0">
                <a:solidFill>
                  <a:srgbClr val="1E1E1E"/>
                </a:solidFill>
              </a:rPr>
              <a:pPr algn="ctr"/>
              <a:t>8</a:t>
            </a:fld>
            <a:endParaRPr lang="en-US" sz="1200" b="1" dirty="0">
              <a:solidFill>
                <a:srgbClr val="1E1E1E"/>
              </a:solidFill>
            </a:endParaRPr>
          </a:p>
        </p:txBody>
      </p:sp>
      <p:sp>
        <p:nvSpPr>
          <p:cNvPr id="14" name="TextBox 13"/>
          <p:cNvSpPr txBox="1"/>
          <p:nvPr/>
        </p:nvSpPr>
        <p:spPr>
          <a:xfrm>
            <a:off x="7722606" y="6842060"/>
            <a:ext cx="1649994" cy="457200"/>
          </a:xfrm>
          <a:prstGeom prst="rect">
            <a:avLst/>
          </a:prstGeom>
          <a:noFill/>
        </p:spPr>
        <p:txBody>
          <a:bodyPr wrap="square" rtlCol="0">
            <a:spAutoFit/>
          </a:bodyPr>
          <a:lstStyle/>
          <a:p>
            <a:pPr algn="r"/>
            <a:r>
              <a:rPr lang="en-US" sz="800" b="1" dirty="0">
                <a:solidFill>
                  <a:srgbClr val="1E1E1E"/>
                </a:solidFill>
              </a:rPr>
              <a:t>Member FINRA / SIPC / NYSE</a:t>
            </a:r>
          </a:p>
          <a:p>
            <a:pPr algn="r"/>
            <a:r>
              <a:rPr lang="en-US" sz="800" b="1" dirty="0">
                <a:solidFill>
                  <a:srgbClr val="1E1E1E"/>
                </a:solidFill>
              </a:rPr>
              <a:t>© 2020 Hilltop Securities Inc.</a:t>
            </a:r>
          </a:p>
          <a:p>
            <a:pPr algn="r"/>
            <a:r>
              <a:rPr lang="en-US" sz="800" b="1" dirty="0">
                <a:solidFill>
                  <a:srgbClr val="1E1E1E"/>
                </a:solidFill>
              </a:rPr>
              <a:t>All Rights Reserved</a:t>
            </a:r>
          </a:p>
        </p:txBody>
      </p:sp>
      <p:cxnSp>
        <p:nvCxnSpPr>
          <p:cNvPr id="10" name="Straight Connector 9"/>
          <p:cNvCxnSpPr>
            <a:cxnSpLocks/>
          </p:cNvCxnSpPr>
          <p:nvPr/>
        </p:nvCxnSpPr>
        <p:spPr>
          <a:xfrm flipV="1">
            <a:off x="114774" y="662683"/>
            <a:ext cx="9105426" cy="22321"/>
          </a:xfrm>
          <a:prstGeom prst="line">
            <a:avLst/>
          </a:prstGeom>
          <a:ln w="44450" cmpd="sng">
            <a:solidFill>
              <a:srgbClr val="00338D"/>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14774" y="126980"/>
            <a:ext cx="9011119" cy="523220"/>
          </a:xfrm>
          <a:prstGeom prst="rect">
            <a:avLst/>
          </a:prstGeom>
          <a:noFill/>
        </p:spPr>
        <p:txBody>
          <a:bodyPr wrap="square" rtlCol="0">
            <a:spAutoFit/>
          </a:bodyPr>
          <a:lstStyle/>
          <a:p>
            <a:r>
              <a:rPr lang="en-US" sz="2700" b="1" dirty="0" smtClean="0">
                <a:solidFill>
                  <a:srgbClr val="AA272F"/>
                </a:solidFill>
              </a:rPr>
              <a:t>Financing Options</a:t>
            </a:r>
            <a:endParaRPr lang="en-US" sz="2700" b="1" dirty="0">
              <a:solidFill>
                <a:srgbClr val="AA272F"/>
              </a:solidFill>
            </a:endParaRPr>
          </a:p>
        </p:txBody>
      </p:sp>
      <p:sp>
        <p:nvSpPr>
          <p:cNvPr id="12" name="TextBox 11"/>
          <p:cNvSpPr txBox="1"/>
          <p:nvPr/>
        </p:nvSpPr>
        <p:spPr>
          <a:xfrm>
            <a:off x="114774" y="804481"/>
            <a:ext cx="9134001" cy="2569934"/>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200" b="1" dirty="0" smtClean="0">
                <a:solidFill>
                  <a:srgbClr val="00338D"/>
                </a:solidFill>
              </a:rPr>
              <a:t>Additional Financing Considerations</a:t>
            </a:r>
            <a:endParaRPr lang="en-US" sz="2200" b="1" dirty="0">
              <a:solidFill>
                <a:srgbClr val="00338D"/>
              </a:solidFill>
            </a:endParaRPr>
          </a:p>
          <a:p>
            <a:pPr marL="461963" lvl="1" indent="-234950">
              <a:spcAft>
                <a:spcPts val="600"/>
              </a:spcAft>
              <a:buFont typeface="Calibri" panose="020F0502020204030204" pitchFamily="34" charset="0"/>
              <a:buChar char="−"/>
            </a:pPr>
            <a:r>
              <a:rPr lang="en-US" sz="2000" dirty="0">
                <a:solidFill>
                  <a:srgbClr val="1E1E1E"/>
                </a:solidFill>
              </a:rPr>
              <a:t>Washington Street </a:t>
            </a:r>
            <a:r>
              <a:rPr lang="en-US" sz="2000" dirty="0" smtClean="0">
                <a:solidFill>
                  <a:srgbClr val="1E1E1E"/>
                </a:solidFill>
              </a:rPr>
              <a:t>Improvements</a:t>
            </a:r>
          </a:p>
          <a:p>
            <a:pPr marL="687388" lvl="2" indent="-225425">
              <a:spcAft>
                <a:spcPts val="600"/>
              </a:spcAft>
              <a:buFont typeface="Wingdings" panose="05000000000000000000" pitchFamily="2" charset="2"/>
              <a:buChar char="§"/>
            </a:pPr>
            <a:r>
              <a:rPr lang="en-US" sz="1800" dirty="0" smtClean="0">
                <a:solidFill>
                  <a:srgbClr val="1E1E1E"/>
                </a:solidFill>
              </a:rPr>
              <a:t>City </a:t>
            </a:r>
            <a:r>
              <a:rPr lang="en-US" sz="1800" dirty="0">
                <a:solidFill>
                  <a:srgbClr val="1E1E1E"/>
                </a:solidFill>
              </a:rPr>
              <a:t>is still </a:t>
            </a:r>
            <a:r>
              <a:rPr lang="en-US" sz="1800" dirty="0" smtClean="0">
                <a:solidFill>
                  <a:srgbClr val="1E1E1E"/>
                </a:solidFill>
              </a:rPr>
              <a:t>awaiting </a:t>
            </a:r>
            <a:r>
              <a:rPr lang="en-US" sz="1800" dirty="0">
                <a:solidFill>
                  <a:srgbClr val="1E1E1E"/>
                </a:solidFill>
              </a:rPr>
              <a:t>approval by FDOT / State Grants for Washington Street Improvements ($1,020,000</a:t>
            </a:r>
            <a:r>
              <a:rPr lang="en-US" sz="1800" dirty="0" smtClean="0">
                <a:solidFill>
                  <a:srgbClr val="1E1E1E"/>
                </a:solidFill>
              </a:rPr>
              <a:t>)</a:t>
            </a:r>
            <a:endParaRPr lang="en-US" sz="1800" dirty="0">
              <a:solidFill>
                <a:srgbClr val="1E1E1E"/>
              </a:solidFill>
            </a:endParaRPr>
          </a:p>
          <a:p>
            <a:pPr marL="461963" lvl="1" indent="-234950">
              <a:spcAft>
                <a:spcPts val="600"/>
              </a:spcAft>
              <a:buFont typeface="Calibri" panose="020F0502020204030204" pitchFamily="34" charset="0"/>
              <a:buChar char="−"/>
            </a:pPr>
            <a:endParaRPr lang="en-US" sz="2000" dirty="0" smtClean="0">
              <a:solidFill>
                <a:srgbClr val="1E1E1E"/>
              </a:solidFill>
            </a:endParaRPr>
          </a:p>
          <a:p>
            <a:pPr marL="461963" lvl="1" indent="-234950">
              <a:spcAft>
                <a:spcPts val="600"/>
              </a:spcAft>
              <a:buFont typeface="Calibri" panose="020F0502020204030204" pitchFamily="34" charset="0"/>
              <a:buChar char="−"/>
            </a:pPr>
            <a:r>
              <a:rPr lang="en-US" sz="2000" dirty="0" smtClean="0">
                <a:solidFill>
                  <a:srgbClr val="1E1E1E"/>
                </a:solidFill>
              </a:rPr>
              <a:t>Other </a:t>
            </a:r>
            <a:r>
              <a:rPr lang="en-US" sz="2000" dirty="0">
                <a:solidFill>
                  <a:srgbClr val="1E1E1E"/>
                </a:solidFill>
              </a:rPr>
              <a:t>Unfunded Capital Improvements</a:t>
            </a:r>
          </a:p>
          <a:p>
            <a:pPr marL="687388" lvl="2" indent="-225425">
              <a:spcAft>
                <a:spcPts val="600"/>
              </a:spcAft>
              <a:buFont typeface="Wingdings" panose="05000000000000000000" pitchFamily="2" charset="2"/>
              <a:buChar char="§"/>
            </a:pPr>
            <a:r>
              <a:rPr lang="en-US" sz="1800" dirty="0" smtClean="0">
                <a:solidFill>
                  <a:srgbClr val="1E1E1E"/>
                </a:solidFill>
              </a:rPr>
              <a:t>City </a:t>
            </a:r>
            <a:r>
              <a:rPr lang="en-US" sz="1800" dirty="0">
                <a:solidFill>
                  <a:srgbClr val="1E1E1E"/>
                </a:solidFill>
              </a:rPr>
              <a:t>may want to consider funding other Unfunded Capital Improvement Projects</a:t>
            </a:r>
          </a:p>
        </p:txBody>
      </p:sp>
      <p:sp>
        <p:nvSpPr>
          <p:cNvPr id="13" name="TextBox 12"/>
          <p:cNvSpPr txBox="1"/>
          <p:nvPr/>
        </p:nvSpPr>
        <p:spPr>
          <a:xfrm>
            <a:off x="118872" y="3864428"/>
            <a:ext cx="9134001" cy="1831271"/>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200" b="1" dirty="0" smtClean="0">
                <a:solidFill>
                  <a:srgbClr val="00338D"/>
                </a:solidFill>
              </a:rPr>
              <a:t>Long-Term </a:t>
            </a:r>
            <a:r>
              <a:rPr lang="en-US" sz="2200" b="1" dirty="0">
                <a:solidFill>
                  <a:srgbClr val="00338D"/>
                </a:solidFill>
              </a:rPr>
              <a:t>Notes Sensitivity Analysis </a:t>
            </a:r>
          </a:p>
          <a:p>
            <a:pPr marL="461963" lvl="1" indent="-234950">
              <a:spcAft>
                <a:spcPts val="600"/>
              </a:spcAft>
              <a:buFont typeface="Calibri" panose="020F0502020204030204" pitchFamily="34" charset="0"/>
              <a:buChar char="−"/>
            </a:pPr>
            <a:r>
              <a:rPr lang="en-US" sz="2000" dirty="0">
                <a:solidFill>
                  <a:srgbClr val="1E1E1E"/>
                </a:solidFill>
              </a:rPr>
              <a:t>For every $1 million in additional project </a:t>
            </a:r>
            <a:r>
              <a:rPr lang="en-US" sz="2000" dirty="0" smtClean="0">
                <a:solidFill>
                  <a:srgbClr val="1E1E1E"/>
                </a:solidFill>
              </a:rPr>
              <a:t>funds, </a:t>
            </a:r>
            <a:r>
              <a:rPr lang="en-US" sz="2000" dirty="0">
                <a:solidFill>
                  <a:srgbClr val="1E1E1E"/>
                </a:solidFill>
              </a:rPr>
              <a:t>the estimated annual debt service </a:t>
            </a:r>
            <a:r>
              <a:rPr lang="en-US" sz="2000" dirty="0" smtClean="0">
                <a:solidFill>
                  <a:srgbClr val="1E1E1E"/>
                </a:solidFill>
              </a:rPr>
              <a:t>on the long-term financing would </a:t>
            </a:r>
            <a:r>
              <a:rPr lang="en-US" sz="2000" dirty="0">
                <a:solidFill>
                  <a:srgbClr val="1E1E1E"/>
                </a:solidFill>
              </a:rPr>
              <a:t>increase </a:t>
            </a:r>
            <a:r>
              <a:rPr lang="en-US" sz="2000" dirty="0" smtClean="0">
                <a:solidFill>
                  <a:srgbClr val="1E1E1E"/>
                </a:solidFill>
              </a:rPr>
              <a:t>by: </a:t>
            </a:r>
          </a:p>
          <a:p>
            <a:pPr marL="687388" lvl="2" indent="-225425">
              <a:spcAft>
                <a:spcPts val="600"/>
              </a:spcAft>
              <a:buFont typeface="Wingdings" panose="05000000000000000000" pitchFamily="2" charset="2"/>
              <a:buChar char="§"/>
            </a:pPr>
            <a:r>
              <a:rPr lang="en-US" sz="1800" dirty="0" smtClean="0">
                <a:solidFill>
                  <a:srgbClr val="1E1E1E"/>
                </a:solidFill>
              </a:rPr>
              <a:t>$</a:t>
            </a:r>
            <a:r>
              <a:rPr lang="en-US" sz="1800" dirty="0">
                <a:solidFill>
                  <a:srgbClr val="1E1E1E"/>
                </a:solidFill>
              </a:rPr>
              <a:t>71,500 </a:t>
            </a:r>
            <a:r>
              <a:rPr lang="en-US" sz="1800" dirty="0" smtClean="0">
                <a:solidFill>
                  <a:srgbClr val="1E1E1E"/>
                </a:solidFill>
              </a:rPr>
              <a:t>for the 15-year option</a:t>
            </a:r>
          </a:p>
          <a:p>
            <a:pPr marL="687388" lvl="2" indent="-225425">
              <a:spcAft>
                <a:spcPts val="600"/>
              </a:spcAft>
              <a:buFont typeface="Wingdings" panose="05000000000000000000" pitchFamily="2" charset="2"/>
              <a:buChar char="§"/>
            </a:pPr>
            <a:r>
              <a:rPr lang="en-US" sz="1800" dirty="0" smtClean="0">
                <a:solidFill>
                  <a:srgbClr val="1E1E1E"/>
                </a:solidFill>
              </a:rPr>
              <a:t>$60,000 for the 20-year option</a:t>
            </a:r>
            <a:endParaRPr lang="en-US" sz="1800" dirty="0">
              <a:solidFill>
                <a:srgbClr val="1E1E1E"/>
              </a:solidFill>
            </a:endParaRPr>
          </a:p>
        </p:txBody>
      </p:sp>
    </p:spTree>
    <p:extLst>
      <p:ext uri="{BB962C8B-B14F-4D97-AF65-F5344CB8AC3E}">
        <p14:creationId xmlns:p14="http://schemas.microsoft.com/office/powerpoint/2010/main" val="33175123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3535</TotalTime>
  <Words>1021</Words>
  <Application>Microsoft Office PowerPoint</Application>
  <PresentationFormat>Custom</PresentationFormat>
  <Paragraphs>147</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First Southwest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Sansbury (HTS)</dc:creator>
  <cp:lastModifiedBy>McQuillen, Kelly</cp:lastModifiedBy>
  <cp:revision>373</cp:revision>
  <cp:lastPrinted>2020-09-03T17:23:01Z</cp:lastPrinted>
  <dcterms:created xsi:type="dcterms:W3CDTF">2018-10-24T18:09:10Z</dcterms:created>
  <dcterms:modified xsi:type="dcterms:W3CDTF">2020-09-14T19:42:30Z</dcterms:modified>
</cp:coreProperties>
</file>