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1" r:id="rId4"/>
    <p:sldId id="262" r:id="rId5"/>
    <p:sldId id="343" r:id="rId6"/>
    <p:sldId id="344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004C"/>
    <a:srgbClr val="660066"/>
    <a:srgbClr val="500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2" autoAdjust="0"/>
    <p:restoredTop sz="91774" autoAdjust="0"/>
  </p:normalViewPr>
  <p:slideViewPr>
    <p:cSldViewPr snapToGrid="0">
      <p:cViewPr varScale="1">
        <p:scale>
          <a:sx n="82" d="100"/>
          <a:sy n="82" d="100"/>
        </p:scale>
        <p:origin x="965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6F323D-D84E-4E78-BCB6-21374E9F7001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6C1886-D0FD-4167-8D15-EAEC0B74EC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5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1886-D0FD-4167-8D15-EAEC0B74EC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91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1886-D0FD-4167-8D15-EAEC0B74EC1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37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1886-D0FD-4167-8D15-EAEC0B74EC1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1886-D0FD-4167-8D15-EAEC0B74EC1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46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1886-D0FD-4167-8D15-EAEC0B74EC1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Page Slide">
    <p:bg>
      <p:bgPr>
        <a:blipFill dpi="0" rotWithShape="1">
          <a:blip r:embed="rId2">
            <a:alphaModFix amt="29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689847"/>
            <a:ext cx="7732059" cy="3213848"/>
          </a:xfrm>
          <a:prstGeom prst="rect">
            <a:avLst/>
          </a:prstGeom>
          <a:solidFill>
            <a:schemeClr val="accent5">
              <a:lumMod val="50000"/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1990165"/>
            <a:ext cx="6400799" cy="1702455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3760904"/>
            <a:ext cx="6400798" cy="682691"/>
          </a:xfrm>
        </p:spPr>
        <p:txBody>
          <a:bodyPr>
            <a:normAutofit/>
          </a:bodyPr>
          <a:lstStyle>
            <a:lvl1pPr marL="0" indent="0" algn="l">
              <a:buNone/>
              <a:defRPr sz="1600" i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 / Date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05219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bg>
      <p:bgPr>
        <a:blipFill dpi="0" rotWithShape="1">
          <a:blip r:embed="rId2">
            <a:alphaModFix amt="29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477870" y="1994648"/>
            <a:ext cx="7732059" cy="2366682"/>
          </a:xfrm>
          <a:prstGeom prst="rect">
            <a:avLst/>
          </a:prstGeom>
          <a:solidFill>
            <a:schemeClr val="accent5">
              <a:lumMod val="50000"/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69182" y="2583031"/>
            <a:ext cx="7427258" cy="962357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OF SECTION</a:t>
            </a:r>
          </a:p>
        </p:txBody>
      </p:sp>
    </p:spTree>
    <p:extLst>
      <p:ext uri="{BB962C8B-B14F-4D97-AF65-F5344CB8AC3E}">
        <p14:creationId xmlns:p14="http://schemas.microsoft.com/office/powerpoint/2010/main" val="166906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 w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OF SECTION/SUBJECT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1430000" y="0"/>
            <a:ext cx="762000" cy="67683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176963"/>
            <a:ext cx="762000" cy="676835"/>
          </a:xfrm>
          <a:prstGeom prst="rect">
            <a:avLst/>
          </a:prstGeom>
          <a:solidFill>
            <a:srgbClr val="500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89692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OF SECTION/SUBJECT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430000" y="0"/>
            <a:ext cx="762000" cy="67683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176963"/>
            <a:ext cx="762000" cy="676835"/>
          </a:xfrm>
          <a:prstGeom prst="rect">
            <a:avLst/>
          </a:prstGeom>
          <a:solidFill>
            <a:srgbClr val="500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9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SECTION/SUBJECT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1430000" y="0"/>
            <a:ext cx="762000" cy="67683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76963"/>
            <a:ext cx="762000" cy="676835"/>
          </a:xfrm>
          <a:prstGeom prst="rect">
            <a:avLst/>
          </a:prstGeom>
          <a:solidFill>
            <a:srgbClr val="500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9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 baseline="0"/>
            </a:lvl1pPr>
          </a:lstStyle>
          <a:p>
            <a:r>
              <a:rPr lang="en-US" dirty="0"/>
              <a:t>SUBJECT MATTER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 algn="ctr">
              <a:buNone/>
              <a:defRPr sz="16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430000" y="0"/>
            <a:ext cx="762000" cy="67683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176963"/>
            <a:ext cx="762000" cy="676835"/>
          </a:xfrm>
          <a:prstGeom prst="rect">
            <a:avLst/>
          </a:prstGeom>
          <a:solidFill>
            <a:srgbClr val="500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7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UCNSB PRESENTATION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0205936" y="6478007"/>
            <a:ext cx="1147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FD544C6-6904-4BE3-A8EA-68573C4E9316}" type="slidenum">
              <a:rPr lang="en-US" sz="1100" smtClean="0">
                <a:solidFill>
                  <a:schemeClr val="bg1">
                    <a:lumMod val="50000"/>
                  </a:schemeClr>
                </a:solidFill>
              </a:rPr>
              <a:t>‹#›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4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7" r:id="rId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Ø"/>
        <a:defRPr sz="2800" b="1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Sept 2019 Budget and Business Performance Results</a:t>
            </a:r>
          </a:p>
        </p:txBody>
      </p:sp>
    </p:spTree>
    <p:extLst>
      <p:ext uri="{BB962C8B-B14F-4D97-AF65-F5344CB8AC3E}">
        <p14:creationId xmlns:p14="http://schemas.microsoft.com/office/powerpoint/2010/main" val="205054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33"/>
            <a:ext cx="10515600" cy="1325563"/>
          </a:xfrm>
        </p:spPr>
        <p:txBody>
          <a:bodyPr/>
          <a:lstStyle/>
          <a:p>
            <a:r>
              <a:rPr lang="en-US" dirty="0"/>
              <a:t>Sept 2019 Results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5837"/>
            <a:ext cx="10515600" cy="518008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Sept 2019 month-end financial statements reflect a positive change in net assets of $0.7M, driven by increased capital contributions</a:t>
            </a:r>
          </a:p>
          <a:p>
            <a:r>
              <a:rPr lang="en-US" dirty="0"/>
              <a:t>Sept YTD financials reflect a positive change in net assets of $14.8M, driven by YTD capital contributions</a:t>
            </a:r>
          </a:p>
          <a:p>
            <a:r>
              <a:rPr lang="en-US" dirty="0"/>
              <a:t>FY 2019 capital expenditures were budgeted at </a:t>
            </a:r>
            <a:r>
              <a:rPr lang="en-US"/>
              <a:t>$22.9M</a:t>
            </a:r>
            <a:r>
              <a:rPr lang="en-US" dirty="0"/>
              <a:t>.  Forecasted year-end expenditures are estimated at ~$15.0M</a:t>
            </a:r>
          </a:p>
          <a:p>
            <a:pPr lvl="1"/>
            <a:r>
              <a:rPr lang="en-US" dirty="0"/>
              <a:t>FY 2020 process improvements are under way, such as major projects meeting with project managers and operations personnel to improve project execution </a:t>
            </a:r>
          </a:p>
          <a:p>
            <a:r>
              <a:rPr lang="en-US" dirty="0"/>
              <a:t>FY 2019 Year-End accruals are currently being compiled and are not yet reflected in the preliminary Sept results</a:t>
            </a:r>
          </a:p>
          <a:p>
            <a:pPr lvl="1"/>
            <a:r>
              <a:rPr lang="en-US" dirty="0"/>
              <a:t>YE 2019 annual audit field work will begin in mid-November</a:t>
            </a:r>
          </a:p>
          <a:p>
            <a:r>
              <a:rPr lang="en-US" dirty="0"/>
              <a:t>Sept 2019 capital expenditures were approximately $2.2M.  Sept YTD capital spend is $14.6M, prior to year-end accruals.</a:t>
            </a:r>
          </a:p>
          <a:p>
            <a:pPr lvl="1"/>
            <a:r>
              <a:rPr lang="en-US" dirty="0"/>
              <a:t>Sept expenditures primarily reflect $0.5M of major ongoing projects and $1.7M of annual projects</a:t>
            </a:r>
          </a:p>
          <a:p>
            <a:pPr lvl="1"/>
            <a:r>
              <a:rPr lang="en-US" dirty="0"/>
              <a:t>Sept YTD expenditures primarily reflect $8.7M of major ongoing projects and $5.9M of annual projects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43744"/>
            <a:ext cx="10515600" cy="1325563"/>
          </a:xfrm>
        </p:spPr>
        <p:txBody>
          <a:bodyPr/>
          <a:lstStyle/>
          <a:p>
            <a:r>
              <a:rPr lang="en-US" dirty="0"/>
              <a:t>Sept 2019 Operational Stats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C4791C0-5D5B-4E64-9B6B-7408EAF775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301577"/>
              </p:ext>
            </p:extLst>
          </p:nvPr>
        </p:nvGraphicFramePr>
        <p:xfrm>
          <a:off x="766617" y="649887"/>
          <a:ext cx="10695710" cy="5667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Worksheet" r:id="rId4" imgW="13430193" imgH="7115175" progId="Excel.Sheet.12">
                  <p:embed/>
                </p:oleObj>
              </mc:Choice>
              <mc:Fallback>
                <p:oleObj name="Worksheet" r:id="rId4" imgW="13430193" imgH="71151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6617" y="649887"/>
                        <a:ext cx="10695710" cy="5667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563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7667"/>
            <a:ext cx="10515600" cy="1325563"/>
          </a:xfrm>
        </p:spPr>
        <p:txBody>
          <a:bodyPr/>
          <a:lstStyle/>
          <a:p>
            <a:r>
              <a:rPr lang="en-US" dirty="0"/>
              <a:t>Sept 2019 Operational Commentary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0" y="1134840"/>
            <a:ext cx="11528530" cy="58253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Sept 2019 </a:t>
            </a:r>
          </a:p>
          <a:p>
            <a:pPr lvl="1"/>
            <a:r>
              <a:rPr lang="en-US" dirty="0"/>
              <a:t>Electric Revenue is $4.2M which is $0.4M lower than Sept 2018 </a:t>
            </a:r>
          </a:p>
          <a:p>
            <a:pPr lvl="2"/>
            <a:r>
              <a:rPr lang="en-US" dirty="0"/>
              <a:t>Total Electric (kWh) was 44M which was 2.5% higher than prior year.  </a:t>
            </a:r>
          </a:p>
          <a:p>
            <a:pPr lvl="2"/>
            <a:r>
              <a:rPr lang="en-US" dirty="0"/>
              <a:t>Commercial Sales (kWh) was 13.4M which was 2.6% higher than prior year</a:t>
            </a:r>
          </a:p>
          <a:p>
            <a:pPr lvl="1"/>
            <a:r>
              <a:rPr lang="en-US" dirty="0"/>
              <a:t>Water revenue is $0.7M and Reclaimed revenue is $0.8M which are essentially flat to Sept 2018.  Water, Wastewater and Reclaimed had year-over-year customer growth and increased overall usage.  </a:t>
            </a:r>
          </a:p>
          <a:p>
            <a:pPr lvl="2"/>
            <a:r>
              <a:rPr lang="en-US" dirty="0"/>
              <a:t>Water sales (kg-kilogallons) was 0.13M and slightly lower than prior year</a:t>
            </a:r>
          </a:p>
          <a:p>
            <a:pPr lvl="2"/>
            <a:r>
              <a:rPr lang="en-US" dirty="0"/>
              <a:t>Wastewater sales (kg) was 0.07M and slightly lower than prior year</a:t>
            </a:r>
          </a:p>
          <a:p>
            <a:pPr lvl="2"/>
            <a:r>
              <a:rPr lang="en-US" dirty="0"/>
              <a:t>Reclaimed sales (kg) was 0.06M and slightly higher than prior year</a:t>
            </a:r>
          </a:p>
          <a:p>
            <a:r>
              <a:rPr lang="en-US" dirty="0"/>
              <a:t>FY 2019</a:t>
            </a:r>
          </a:p>
          <a:p>
            <a:pPr lvl="1"/>
            <a:r>
              <a:rPr lang="en-US" dirty="0"/>
              <a:t>Electric Revenue is $42.8M which is $1.1M lower than FY 2018 driven primarily by the fuel recovery calculation which lowers revenue (builds purchased power/fuel reserve) partially offset by 3% increased overall electrical usage and 1% slightly higher commercial usage and 3.1% year-over-year customer growth.  Publix was shut down for reconstruction from Aug 2018 until mid-May 2019.  The store reopened on Thursday, May 23</a:t>
            </a:r>
            <a:r>
              <a:rPr lang="en-US" baseline="30000" dirty="0"/>
              <a:t>rd</a:t>
            </a:r>
            <a:r>
              <a:rPr lang="en-US" dirty="0"/>
              <a:t> .</a:t>
            </a:r>
          </a:p>
          <a:p>
            <a:pPr lvl="2"/>
            <a:r>
              <a:rPr lang="en-US" dirty="0"/>
              <a:t>Total FY 2019 Electric (kWh) was 425.8M which is 3.0% higher than prior year</a:t>
            </a:r>
          </a:p>
          <a:p>
            <a:pPr lvl="2"/>
            <a:r>
              <a:rPr lang="en-US" dirty="0"/>
              <a:t>FY 2019 Commercial Sales (kWh) was 136.2M which is 1.0% higher than prior year. </a:t>
            </a:r>
          </a:p>
          <a:p>
            <a:pPr lvl="2"/>
            <a:r>
              <a:rPr lang="en-US" dirty="0"/>
              <a:t>Avg. YTD heating degree days and Avg. YTD cooling degree days were both </a:t>
            </a:r>
            <a:r>
              <a:rPr lang="en-US" i="1" u="sng" dirty="0"/>
              <a:t>lower than prior year</a:t>
            </a:r>
          </a:p>
          <a:p>
            <a:pPr lvl="1"/>
            <a:r>
              <a:rPr lang="en-US" dirty="0"/>
              <a:t>Water Revenue is $8.1M and Wastewater &amp; Reclaimed Revenue is $10.0M and are $0.3M and $0.4M higher, respectively, than the prior YTD driven by increased use and year-over-year customer growth.  Water had 2.6% year-over-year customer growth.  Wastewater and Reclaimed had 2.6% and 19.8%, respectively, year-over-year customer growth</a:t>
            </a:r>
          </a:p>
          <a:p>
            <a:pPr lvl="2"/>
            <a:r>
              <a:rPr lang="en-US" dirty="0"/>
              <a:t>FY 2019 Water sales (kg) was 1.7M which is 4.8% higher than prior year</a:t>
            </a:r>
          </a:p>
          <a:p>
            <a:pPr lvl="2"/>
            <a:r>
              <a:rPr lang="en-US" dirty="0"/>
              <a:t>FY 2019 Wastewater sales (kg) were 0.9M which is 2.9% higher than prior year</a:t>
            </a:r>
          </a:p>
          <a:p>
            <a:pPr lvl="2"/>
            <a:r>
              <a:rPr lang="en-US" dirty="0"/>
              <a:t>FY 2019 Reclaimed sales (kg) were 0.7M which is 14.7% higher than prior year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2900" b="1" dirty="0"/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947739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2537"/>
            <a:ext cx="10515600" cy="1325563"/>
          </a:xfrm>
        </p:spPr>
        <p:txBody>
          <a:bodyPr/>
          <a:lstStyle/>
          <a:p>
            <a:r>
              <a:rPr lang="en-US" dirty="0"/>
              <a:t>Sept 2019 Oper. Commentary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837"/>
            <a:ext cx="10772670" cy="5114610"/>
          </a:xfrm>
        </p:spPr>
        <p:txBody>
          <a:bodyPr>
            <a:normAutofit/>
          </a:bodyPr>
          <a:lstStyle/>
          <a:p>
            <a:r>
              <a:rPr lang="en-US" dirty="0"/>
              <a:t>Reviewing external debt financing for new capital and refunding of 2013 (A&amp;B) Revenue Certificates ~$15.3M</a:t>
            </a:r>
          </a:p>
          <a:p>
            <a:pPr lvl="1"/>
            <a:r>
              <a:rPr lang="en-US" dirty="0"/>
              <a:t>Integrate strategic capital requirements for Grid &amp; Water Modernization Roadmaps, and Reliability Improvement Initiatives into new capital requirements</a:t>
            </a:r>
          </a:p>
          <a:p>
            <a:pPr lvl="1"/>
            <a:r>
              <a:rPr lang="en-US" dirty="0"/>
              <a:t>Central Office Building (renovation or new build) and fleet &amp; facility new build will also be factored into new capital financing</a:t>
            </a:r>
          </a:p>
          <a:p>
            <a:pPr lvl="1"/>
            <a:r>
              <a:rPr lang="en-US" dirty="0"/>
              <a:t>With the current low interest rate environment, refunding of 2013 (A&amp;B) Revenue Certificates maturing in 2027 will also be combined with the new capital financing and lower future annual debt payments below current levels</a:t>
            </a:r>
          </a:p>
          <a:p>
            <a:pPr lvl="1"/>
            <a:r>
              <a:rPr lang="en-US" dirty="0"/>
              <a:t>A more detailed debt financing update and proposed timeline will be presented by the UC CFO and Southeastern Investment Securities (UC Financial Advisor) at the November 2019 Commission Meeting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900" b="1" dirty="0"/>
              <a:t>UC Rate Study scope being finalized with </a:t>
            </a:r>
            <a:r>
              <a:rPr lang="en-US" sz="2900" b="1" dirty="0" err="1"/>
              <a:t>Raftelis</a:t>
            </a:r>
            <a:r>
              <a:rPr lang="en-US" sz="2900" b="1" dirty="0"/>
              <a:t> (previously PRMG)</a:t>
            </a:r>
            <a:endParaRPr lang="en-US" sz="2700" b="1" dirty="0"/>
          </a:p>
          <a:p>
            <a:pPr marL="914400" lvl="3" indent="-457200">
              <a:spcBef>
                <a:spcPts val="1000"/>
              </a:spcBef>
            </a:pPr>
            <a:endParaRPr lang="en-US" sz="2400" dirty="0"/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2900" b="1" dirty="0"/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2900" b="1" dirty="0"/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2634224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57608"/>
            <a:ext cx="10515600" cy="1325563"/>
          </a:xfrm>
        </p:spPr>
        <p:txBody>
          <a:bodyPr/>
          <a:lstStyle/>
          <a:p>
            <a:r>
              <a:rPr lang="en-US" dirty="0"/>
              <a:t>FY 2019 Scorecard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145" y="535708"/>
            <a:ext cx="10952780" cy="64398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As part of the FY 2020 KPI process, certain targets will be revised to reflect a better goal for the respective KPI measured</a:t>
            </a:r>
          </a:p>
          <a:p>
            <a:r>
              <a:rPr lang="en-US" dirty="0"/>
              <a:t>Safety and Risk</a:t>
            </a:r>
          </a:p>
          <a:p>
            <a:pPr lvl="1"/>
            <a:r>
              <a:rPr lang="en-US" dirty="0"/>
              <a:t>UC OSHA incident rate is low at 0.64 with one (1) OSHA incident through FY 2019</a:t>
            </a:r>
          </a:p>
          <a:p>
            <a:pPr lvl="2"/>
            <a:r>
              <a:rPr lang="en-US" sz="2500" dirty="0"/>
              <a:t>Over the past decade, FY 2019 currently has the lowest number of recordable incidents</a:t>
            </a:r>
          </a:p>
          <a:p>
            <a:r>
              <a:rPr lang="en-US" dirty="0"/>
              <a:t>Electric Reliability</a:t>
            </a:r>
          </a:p>
          <a:p>
            <a:pPr lvl="1"/>
            <a:r>
              <a:rPr lang="en-US" dirty="0"/>
              <a:t>Reliability metrics are all positive through FY 2019</a:t>
            </a:r>
          </a:p>
          <a:p>
            <a:pPr lvl="1"/>
            <a:r>
              <a:rPr lang="en-US" dirty="0"/>
              <a:t>Currently working on reliability improvement initiatives to further reduce frequency of outages</a:t>
            </a:r>
          </a:p>
          <a:p>
            <a:pPr lvl="2"/>
            <a:r>
              <a:rPr lang="en-US" sz="2500" dirty="0"/>
              <a:t>Outside consultant (Burns and McDonnell) is working with the UC on recommending additional improvements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900" b="1" dirty="0"/>
              <a:t>Water Resources</a:t>
            </a:r>
            <a:endParaRPr lang="en-US" sz="2400" dirty="0"/>
          </a:p>
          <a:p>
            <a:pPr marL="914400" lvl="3" indent="-457200">
              <a:spcBef>
                <a:spcPts val="1000"/>
              </a:spcBef>
            </a:pPr>
            <a:r>
              <a:rPr lang="en-US" sz="2400" dirty="0"/>
              <a:t>Water Resource metrics are primarily green</a:t>
            </a:r>
          </a:p>
          <a:p>
            <a:pPr marL="914400" lvl="3" indent="-457200">
              <a:spcBef>
                <a:spcPts val="1000"/>
              </a:spcBef>
            </a:pPr>
            <a:r>
              <a:rPr lang="en-US" sz="2400" dirty="0"/>
              <a:t>As part of our ongoing efforts to improve the KPI process, the Apparent Water Loss Target will be revised to reflect the increased flushing that is required for warmer climates</a:t>
            </a:r>
          </a:p>
          <a:p>
            <a:pPr marL="914400" lvl="3" indent="-457200">
              <a:spcBef>
                <a:spcPts val="1000"/>
              </a:spcBef>
            </a:pPr>
            <a:r>
              <a:rPr lang="en-US" sz="2400" dirty="0"/>
              <a:t>Even though Water and Wastewater O&amp;M Costs per Customer are greater than target (budget), the UC O&amp;M Cost per Customer reflects best-in-class performance versus UC peers 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900" b="1" dirty="0"/>
              <a:t>Customer Service</a:t>
            </a:r>
          </a:p>
          <a:p>
            <a:pPr marL="914400" lvl="3" indent="-457200">
              <a:spcBef>
                <a:spcPts val="1000"/>
              </a:spcBef>
            </a:pPr>
            <a:r>
              <a:rPr lang="en-US" sz="2400" dirty="0"/>
              <a:t>Customer metrics are green</a:t>
            </a:r>
          </a:p>
          <a:p>
            <a:pPr marL="914400" lvl="3" indent="-457200">
              <a:spcBef>
                <a:spcPts val="1000"/>
              </a:spcBef>
            </a:pPr>
            <a:r>
              <a:rPr lang="en-US" sz="2400" dirty="0"/>
              <a:t>The Customer Service level which measures the % of calls answered within 60 seconds is slightly below the FY 2019 Target of 85%.  Operational changes were implemented to ensure the Customer Service level target is met despite being down one customer service representative</a:t>
            </a:r>
          </a:p>
          <a:p>
            <a:pPr marL="1371600" lvl="4" indent="-457200">
              <a:spcBef>
                <a:spcPts val="1000"/>
              </a:spcBef>
            </a:pPr>
            <a:r>
              <a:rPr lang="en-US" sz="2400" dirty="0"/>
              <a:t>Starting in July 2019, a customer service representative was dedicated to answering incoming phone calls</a:t>
            </a:r>
          </a:p>
          <a:p>
            <a:pPr marL="1371600" lvl="4" indent="-457200">
              <a:spcBef>
                <a:spcPts val="1000"/>
              </a:spcBef>
            </a:pPr>
            <a:r>
              <a:rPr lang="en-US" sz="2400" dirty="0"/>
              <a:t>Ongoing monitoring and additional actions such as reshuffling of duties and coverage changes were also implemented to retain positive metric performance</a:t>
            </a:r>
          </a:p>
          <a:p>
            <a:pPr marL="914400" lvl="3" indent="-457200">
              <a:spcBef>
                <a:spcPts val="1000"/>
              </a:spcBef>
            </a:pPr>
            <a:r>
              <a:rPr lang="en-US" sz="2400" dirty="0"/>
              <a:t>Percent of meters read (electric and water) is excellent which results in minimal re-reads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900" b="1" dirty="0"/>
              <a:t>Materials Management</a:t>
            </a:r>
          </a:p>
          <a:p>
            <a:pPr marL="800100" lvl="3" indent="-342900">
              <a:spcBef>
                <a:spcPts val="1000"/>
              </a:spcBef>
            </a:pPr>
            <a:r>
              <a:rPr lang="en-US" sz="2500" dirty="0"/>
              <a:t>Metrics are green </a:t>
            </a:r>
          </a:p>
          <a:p>
            <a:pPr marL="800100" lvl="3" indent="-342900">
              <a:spcBef>
                <a:spcPts val="1000"/>
              </a:spcBef>
            </a:pPr>
            <a:r>
              <a:rPr lang="en-US" sz="2500" dirty="0"/>
              <a:t>FY 2019 physical inventory results were excellent; inventory adjustment was under $1,000 on over $2.3M in inventory</a:t>
            </a:r>
          </a:p>
          <a:p>
            <a:pPr marL="800100" lvl="3" indent="-342900">
              <a:spcBef>
                <a:spcPts val="1000"/>
              </a:spcBef>
            </a:pPr>
            <a:r>
              <a:rPr lang="en-US" sz="2500" dirty="0"/>
              <a:t>Revised Purchasing Approval levels, new Project Request Expenditure (PRE) forms and new FY 2020 work orders were successfully rolled out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900" b="1" dirty="0"/>
              <a:t>Human Resources</a:t>
            </a:r>
          </a:p>
          <a:p>
            <a:pPr marL="914400" lvl="3" indent="-457200">
              <a:spcBef>
                <a:spcPts val="1000"/>
              </a:spcBef>
            </a:pPr>
            <a:r>
              <a:rPr lang="en-US" sz="2500" dirty="0"/>
              <a:t>Managing employee count which is favorable to budget to meet operational objectives and strategic initiatives</a:t>
            </a:r>
          </a:p>
          <a:p>
            <a:pPr marL="914400" lvl="3" indent="-457200">
              <a:spcBef>
                <a:spcPts val="1000"/>
              </a:spcBef>
            </a:pPr>
            <a:r>
              <a:rPr lang="en-US" sz="2500" dirty="0"/>
              <a:t>As part of the hiring process and during CEO staff meetings, we review the position (need) and alternatives prior to filling each position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900" b="1" dirty="0"/>
              <a:t>Information Technology</a:t>
            </a:r>
          </a:p>
          <a:p>
            <a:pPr marL="914400" lvl="3" indent="-457200">
              <a:spcBef>
                <a:spcPts val="1000"/>
              </a:spcBef>
            </a:pPr>
            <a:r>
              <a:rPr lang="en-US" sz="2600" dirty="0"/>
              <a:t>High cybersecurity training and participation metrics reflect an aware workforce which can minimize unauthorized intrusions</a:t>
            </a:r>
            <a:endParaRPr lang="en-US" sz="2900" b="1" dirty="0"/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5160653"/>
      </p:ext>
    </p:extLst>
  </p:cSld>
  <p:clrMapOvr>
    <a:masterClrMapping/>
  </p:clrMapOvr>
</p:sld>
</file>

<file path=ppt/theme/theme1.xml><?xml version="1.0" encoding="utf-8"?>
<a:theme xmlns:a="http://schemas.openxmlformats.org/drawingml/2006/main" name="UCNSB Presentatio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4944</TotalTime>
  <Words>1083</Words>
  <Application>Microsoft Office PowerPoint</Application>
  <PresentationFormat>Widescreen</PresentationFormat>
  <Paragraphs>72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Wingdings</vt:lpstr>
      <vt:lpstr>UCNSB Presentation Template</vt:lpstr>
      <vt:lpstr>Worksheet</vt:lpstr>
      <vt:lpstr>Sept 2019 Budget and Business Performance Results</vt:lpstr>
      <vt:lpstr>Sept 2019 Results Summary</vt:lpstr>
      <vt:lpstr>Sept 2019 Operational Stats</vt:lpstr>
      <vt:lpstr>Sept 2019 Operational Commentary</vt:lpstr>
      <vt:lpstr>Sept 2019 Oper. Commentary (Cont.)</vt:lpstr>
      <vt:lpstr>FY 2019 Scorecard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Britney Pitcher</dc:creator>
  <cp:lastModifiedBy>Eugenia Flynn</cp:lastModifiedBy>
  <cp:revision>319</cp:revision>
  <cp:lastPrinted>2019-09-23T13:57:53Z</cp:lastPrinted>
  <dcterms:created xsi:type="dcterms:W3CDTF">2019-01-24T22:09:51Z</dcterms:created>
  <dcterms:modified xsi:type="dcterms:W3CDTF">2019-11-01T18:35:07Z</dcterms:modified>
</cp:coreProperties>
</file>